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9" r:id="rId14"/>
    <p:sldId id="270" r:id="rId15"/>
    <p:sldId id="271" r:id="rId16"/>
    <p:sldId id="272" r:id="rId17"/>
    <p:sldId id="290" r:id="rId18"/>
    <p:sldId id="273" r:id="rId19"/>
    <p:sldId id="275" r:id="rId20"/>
    <p:sldId id="291" r:id="rId21"/>
    <p:sldId id="293" r:id="rId22"/>
    <p:sldId id="292" r:id="rId23"/>
    <p:sldId id="276" r:id="rId24"/>
    <p:sldId id="277" r:id="rId25"/>
    <p:sldId id="278" r:id="rId26"/>
    <p:sldId id="279" r:id="rId27"/>
    <p:sldId id="298" r:id="rId28"/>
    <p:sldId id="296" r:id="rId29"/>
    <p:sldId id="297" r:id="rId30"/>
    <p:sldId id="294" r:id="rId31"/>
    <p:sldId id="295" r:id="rId32"/>
    <p:sldId id="283" r:id="rId33"/>
    <p:sldId id="284" r:id="rId34"/>
    <p:sldId id="285" r:id="rId35"/>
    <p:sldId id="286" r:id="rId36"/>
  </p:sldIdLst>
  <p:sldSz cx="9144000" cy="6858000" type="screen4x3"/>
  <p:notesSz cx="6735763" cy="9866313"/>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5550" autoAdjust="0"/>
    <p:restoredTop sz="93249" autoAdjust="0"/>
  </p:normalViewPr>
  <p:slideViewPr>
    <p:cSldViewPr>
      <p:cViewPr varScale="1">
        <p:scale>
          <a:sx n="43" d="100"/>
          <a:sy n="43" d="100"/>
        </p:scale>
        <p:origin x="41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7"/>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5.8737151248164476E-2"/>
          <c:y val="5.639097744360904E-2"/>
          <c:w val="0.72246696035242253"/>
          <c:h val="0.78571428571428559"/>
        </c:manualLayout>
      </c:layout>
      <c:bar3DChart>
        <c:barDir val="col"/>
        <c:grouping val="clustered"/>
        <c:varyColors val="0"/>
        <c:ser>
          <c:idx val="0"/>
          <c:order val="0"/>
          <c:tx>
            <c:strRef>
              <c:f>Sheet1!$A$2</c:f>
              <c:strCache>
                <c:ptCount val="1"/>
                <c:pt idx="0">
                  <c:v>Yatak Kapasitesi</c:v>
                </c:pt>
              </c:strCache>
            </c:strRef>
          </c:tx>
          <c:spPr>
            <a:solidFill>
              <a:srgbClr val="9999FF"/>
            </a:solidFill>
            <a:ln w="12625">
              <a:solidFill>
                <a:srgbClr val="000000"/>
              </a:solidFill>
              <a:prstDash val="solid"/>
            </a:ln>
          </c:spPr>
          <c:invertIfNegative val="0"/>
          <c:dLbls>
            <c:spPr>
              <a:noFill/>
              <a:ln w="25250">
                <a:noFill/>
              </a:ln>
            </c:spPr>
            <c:txPr>
              <a:bodyPr wrap="square" lIns="38100" tIns="19050" rIns="38100" bIns="19050" anchor="ctr">
                <a:spAutoFit/>
              </a:bodyPr>
              <a:lstStyle/>
              <a:p>
                <a:pPr>
                  <a:defRPr sz="1168" b="1" i="0" u="none" strike="noStrike" baseline="0">
                    <a:solidFill>
                      <a:srgbClr val="000000"/>
                    </a:solidFill>
                    <a:latin typeface="Calibri"/>
                    <a:ea typeface="Calibri"/>
                    <a:cs typeface="Calibri"/>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2013</c:v>
                </c:pt>
                <c:pt idx="1">
                  <c:v>2014</c:v>
                </c:pt>
                <c:pt idx="2">
                  <c:v>2015</c:v>
                </c:pt>
                <c:pt idx="3">
                  <c:v>2016</c:v>
                </c:pt>
              </c:numCache>
            </c:numRef>
          </c:cat>
          <c:val>
            <c:numRef>
              <c:f>Sheet1!$B$2:$E$2</c:f>
              <c:numCache>
                <c:formatCode>General</c:formatCode>
                <c:ptCount val="4"/>
                <c:pt idx="0">
                  <c:v>130</c:v>
                </c:pt>
                <c:pt idx="1">
                  <c:v>60</c:v>
                </c:pt>
                <c:pt idx="2">
                  <c:v>130</c:v>
                </c:pt>
                <c:pt idx="3">
                  <c:v>130</c:v>
                </c:pt>
              </c:numCache>
            </c:numRef>
          </c:val>
        </c:ser>
        <c:ser>
          <c:idx val="1"/>
          <c:order val="1"/>
          <c:tx>
            <c:strRef>
              <c:f>Sheet1!$A$3</c:f>
              <c:strCache>
                <c:ptCount val="1"/>
                <c:pt idx="0">
                  <c:v>Öğrenci Sayısı</c:v>
                </c:pt>
              </c:strCache>
            </c:strRef>
          </c:tx>
          <c:spPr>
            <a:solidFill>
              <a:srgbClr val="993366"/>
            </a:solidFill>
            <a:ln w="12625">
              <a:solidFill>
                <a:srgbClr val="000000"/>
              </a:solidFill>
              <a:prstDash val="solid"/>
            </a:ln>
          </c:spPr>
          <c:invertIfNegative val="0"/>
          <c:dLbls>
            <c:spPr>
              <a:noFill/>
              <a:ln w="25250">
                <a:noFill/>
              </a:ln>
            </c:spPr>
            <c:txPr>
              <a:bodyPr wrap="square" lIns="38100" tIns="19050" rIns="38100" bIns="19050" anchor="ctr">
                <a:spAutoFit/>
              </a:bodyPr>
              <a:lstStyle/>
              <a:p>
                <a:pPr>
                  <a:defRPr sz="1168" b="1" i="0" u="none" strike="noStrike" baseline="0">
                    <a:solidFill>
                      <a:srgbClr val="000000"/>
                    </a:solidFill>
                    <a:latin typeface="Calibri"/>
                    <a:ea typeface="Calibri"/>
                    <a:cs typeface="Calibri"/>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2013</c:v>
                </c:pt>
                <c:pt idx="1">
                  <c:v>2014</c:v>
                </c:pt>
                <c:pt idx="2">
                  <c:v>2015</c:v>
                </c:pt>
                <c:pt idx="3">
                  <c:v>2016</c:v>
                </c:pt>
              </c:numCache>
            </c:numRef>
          </c:cat>
          <c:val>
            <c:numRef>
              <c:f>Sheet1!$B$3:$E$3</c:f>
              <c:numCache>
                <c:formatCode>General</c:formatCode>
                <c:ptCount val="4"/>
                <c:pt idx="0">
                  <c:v>83</c:v>
                </c:pt>
                <c:pt idx="1">
                  <c:v>47</c:v>
                </c:pt>
                <c:pt idx="2">
                  <c:v>72</c:v>
                </c:pt>
                <c:pt idx="3">
                  <c:v>71</c:v>
                </c:pt>
              </c:numCache>
            </c:numRef>
          </c:val>
        </c:ser>
        <c:dLbls>
          <c:showLegendKey val="0"/>
          <c:showVal val="1"/>
          <c:showCatName val="0"/>
          <c:showSerName val="0"/>
          <c:showPercent val="0"/>
          <c:showBubbleSize val="0"/>
        </c:dLbls>
        <c:gapWidth val="150"/>
        <c:gapDepth val="0"/>
        <c:shape val="box"/>
        <c:axId val="-1424561456"/>
        <c:axId val="-1424563632"/>
        <c:axId val="0"/>
      </c:bar3DChart>
      <c:catAx>
        <c:axId val="-1424561456"/>
        <c:scaling>
          <c:orientation val="minMax"/>
        </c:scaling>
        <c:delete val="0"/>
        <c:axPos val="b"/>
        <c:numFmt formatCode="General" sourceLinked="1"/>
        <c:majorTickMark val="out"/>
        <c:minorTickMark val="none"/>
        <c:tickLblPos val="low"/>
        <c:spPr>
          <a:ln w="3156">
            <a:solidFill>
              <a:srgbClr val="000000"/>
            </a:solidFill>
            <a:prstDash val="solid"/>
          </a:ln>
        </c:spPr>
        <c:txPr>
          <a:bodyPr rot="0" vert="horz"/>
          <a:lstStyle/>
          <a:p>
            <a:pPr>
              <a:defRPr sz="1168" b="1" i="0" u="none" strike="noStrike" baseline="0">
                <a:solidFill>
                  <a:srgbClr val="000000"/>
                </a:solidFill>
                <a:latin typeface="Calibri"/>
                <a:ea typeface="Calibri"/>
                <a:cs typeface="Calibri"/>
              </a:defRPr>
            </a:pPr>
            <a:endParaRPr lang="tr-TR"/>
          </a:p>
        </c:txPr>
        <c:crossAx val="-1424563632"/>
        <c:crosses val="autoZero"/>
        <c:auto val="1"/>
        <c:lblAlgn val="ctr"/>
        <c:lblOffset val="100"/>
        <c:tickLblSkip val="1"/>
        <c:tickMarkSkip val="1"/>
        <c:noMultiLvlLbl val="0"/>
      </c:catAx>
      <c:valAx>
        <c:axId val="-1424563632"/>
        <c:scaling>
          <c:orientation val="minMax"/>
        </c:scaling>
        <c:delete val="0"/>
        <c:axPos val="l"/>
        <c:majorGridlines>
          <c:spPr>
            <a:ln w="3156">
              <a:solidFill>
                <a:srgbClr val="000000"/>
              </a:solidFill>
              <a:prstDash val="solid"/>
            </a:ln>
          </c:spPr>
        </c:majorGridlines>
        <c:numFmt formatCode="General" sourceLinked="1"/>
        <c:majorTickMark val="out"/>
        <c:minorTickMark val="none"/>
        <c:tickLblPos val="nextTo"/>
        <c:spPr>
          <a:ln w="3156">
            <a:solidFill>
              <a:srgbClr val="000000"/>
            </a:solidFill>
            <a:prstDash val="solid"/>
          </a:ln>
        </c:spPr>
        <c:txPr>
          <a:bodyPr rot="0" vert="horz"/>
          <a:lstStyle/>
          <a:p>
            <a:pPr>
              <a:defRPr sz="1168" b="1" i="0" u="none" strike="noStrike" baseline="0">
                <a:solidFill>
                  <a:srgbClr val="000000"/>
                </a:solidFill>
                <a:latin typeface="Calibri"/>
                <a:ea typeface="Calibri"/>
                <a:cs typeface="Calibri"/>
              </a:defRPr>
            </a:pPr>
            <a:endParaRPr lang="tr-TR"/>
          </a:p>
        </c:txPr>
        <c:crossAx val="-1424561456"/>
        <c:crosses val="autoZero"/>
        <c:crossBetween val="between"/>
      </c:valAx>
      <c:spPr>
        <a:noFill/>
        <a:ln w="25250">
          <a:noFill/>
        </a:ln>
      </c:spPr>
    </c:plotArea>
    <c:legend>
      <c:legendPos val="r"/>
      <c:layout>
        <c:manualLayout>
          <c:xMode val="edge"/>
          <c:yMode val="edge"/>
          <c:x val="0.79735682819383269"/>
          <c:y val="0.40977443609022557"/>
          <c:w val="0.19676945668135104"/>
          <c:h val="0.18421052631578941"/>
        </c:manualLayout>
      </c:layout>
      <c:overlay val="0"/>
      <c:spPr>
        <a:noFill/>
        <a:ln w="3156">
          <a:solidFill>
            <a:srgbClr val="000000"/>
          </a:solidFill>
          <a:prstDash val="solid"/>
        </a:ln>
      </c:spPr>
      <c:txPr>
        <a:bodyPr/>
        <a:lstStyle/>
        <a:p>
          <a:pPr>
            <a:defRPr sz="1074" b="1" i="0" u="none" strike="noStrike" baseline="0">
              <a:solidFill>
                <a:srgbClr val="000000"/>
              </a:solidFill>
              <a:latin typeface="Calibri"/>
              <a:ea typeface="Calibri"/>
              <a:cs typeface="Calibri"/>
            </a:defRPr>
          </a:pPr>
          <a:endParaRPr lang="tr-TR"/>
        </a:p>
      </c:txPr>
    </c:legend>
    <c:plotVisOnly val="1"/>
    <c:dispBlanksAs val="gap"/>
    <c:showDLblsOverMax val="0"/>
  </c:chart>
  <c:spPr>
    <a:noFill/>
    <a:ln>
      <a:noFill/>
    </a:ln>
  </c:spPr>
  <c:txPr>
    <a:bodyPr/>
    <a:lstStyle/>
    <a:p>
      <a:pPr>
        <a:defRPr sz="1168" b="1" i="0" u="none" strike="noStrike" baseline="0">
          <a:solidFill>
            <a:srgbClr val="000000"/>
          </a:solidFill>
          <a:latin typeface="Calibri"/>
          <a:ea typeface="Calibri"/>
          <a:cs typeface="Calibri"/>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2"/>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6.0790273556231046E-2"/>
          <c:y val="5.7142857142857141E-2"/>
          <c:w val="0.71428571428571452"/>
          <c:h val="0.79285714285714259"/>
        </c:manualLayout>
      </c:layout>
      <c:bar3DChart>
        <c:barDir val="col"/>
        <c:grouping val="clustered"/>
        <c:varyColors val="0"/>
        <c:ser>
          <c:idx val="0"/>
          <c:order val="0"/>
          <c:tx>
            <c:strRef>
              <c:f>Sheet1!$A$2</c:f>
              <c:strCache>
                <c:ptCount val="1"/>
                <c:pt idx="0">
                  <c:v>Yatak Kapasitesi</c:v>
                </c:pt>
              </c:strCache>
            </c:strRef>
          </c:tx>
          <c:spPr>
            <a:solidFill>
              <a:srgbClr val="9999FF"/>
            </a:solidFill>
            <a:ln w="12634">
              <a:solidFill>
                <a:srgbClr val="000000"/>
              </a:solidFill>
              <a:prstDash val="solid"/>
            </a:ln>
          </c:spPr>
          <c:invertIfNegative val="0"/>
          <c:dLbls>
            <c:spPr>
              <a:noFill/>
              <a:ln w="25268">
                <a:noFill/>
              </a:ln>
            </c:spPr>
            <c:txPr>
              <a:bodyPr wrap="square" lIns="38100" tIns="19050" rIns="38100" bIns="19050" anchor="ctr">
                <a:spAutoFit/>
              </a:bodyPr>
              <a:lstStyle/>
              <a:p>
                <a:pPr>
                  <a:defRPr sz="1194" b="1" i="0" u="none" strike="noStrike" baseline="0">
                    <a:solidFill>
                      <a:srgbClr val="000000"/>
                    </a:solidFill>
                    <a:latin typeface="Calibri"/>
                    <a:ea typeface="Calibri"/>
                    <a:cs typeface="Calibri"/>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2013</c:v>
                </c:pt>
                <c:pt idx="1">
                  <c:v>2014</c:v>
                </c:pt>
                <c:pt idx="2">
                  <c:v>2015</c:v>
                </c:pt>
                <c:pt idx="3">
                  <c:v>2016</c:v>
                </c:pt>
              </c:numCache>
            </c:numRef>
          </c:cat>
          <c:val>
            <c:numRef>
              <c:f>Sheet1!$B$2:$E$2</c:f>
              <c:numCache>
                <c:formatCode>General</c:formatCode>
                <c:ptCount val="4"/>
                <c:pt idx="0">
                  <c:v>118</c:v>
                </c:pt>
                <c:pt idx="1">
                  <c:v>188</c:v>
                </c:pt>
                <c:pt idx="2">
                  <c:v>118</c:v>
                </c:pt>
                <c:pt idx="3">
                  <c:v>118</c:v>
                </c:pt>
              </c:numCache>
            </c:numRef>
          </c:val>
        </c:ser>
        <c:ser>
          <c:idx val="1"/>
          <c:order val="1"/>
          <c:tx>
            <c:strRef>
              <c:f>Sheet1!$A$3</c:f>
              <c:strCache>
                <c:ptCount val="1"/>
                <c:pt idx="0">
                  <c:v>Öğrenci Sayısı</c:v>
                </c:pt>
              </c:strCache>
            </c:strRef>
          </c:tx>
          <c:spPr>
            <a:solidFill>
              <a:srgbClr val="993366"/>
            </a:solidFill>
            <a:ln w="12634">
              <a:solidFill>
                <a:srgbClr val="000000"/>
              </a:solidFill>
              <a:prstDash val="solid"/>
            </a:ln>
          </c:spPr>
          <c:invertIfNegative val="0"/>
          <c:dLbls>
            <c:dLbl>
              <c:idx val="3"/>
              <c:tx>
                <c:rich>
                  <a:bodyPr/>
                  <a:lstStyle/>
                  <a:p>
                    <a:r>
                      <a:rPr lang="tr-TR"/>
                      <a:t>85</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w="25268">
                <a:noFill/>
              </a:ln>
            </c:spPr>
            <c:txPr>
              <a:bodyPr wrap="square" lIns="38100" tIns="19050" rIns="38100" bIns="19050" anchor="ctr">
                <a:spAutoFit/>
              </a:bodyPr>
              <a:lstStyle/>
              <a:p>
                <a:pPr>
                  <a:defRPr sz="1194" b="1" i="0" u="none" strike="noStrike" baseline="0">
                    <a:solidFill>
                      <a:srgbClr val="000000"/>
                    </a:solidFill>
                    <a:latin typeface="Calibri"/>
                    <a:ea typeface="Calibri"/>
                    <a:cs typeface="Calibri"/>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0">
                  <c:v>2013</c:v>
                </c:pt>
                <c:pt idx="1">
                  <c:v>2014</c:v>
                </c:pt>
                <c:pt idx="2">
                  <c:v>2015</c:v>
                </c:pt>
                <c:pt idx="3">
                  <c:v>2016</c:v>
                </c:pt>
              </c:numCache>
            </c:numRef>
          </c:cat>
          <c:val>
            <c:numRef>
              <c:f>Sheet1!$B$3:$E$3</c:f>
              <c:numCache>
                <c:formatCode>General</c:formatCode>
                <c:ptCount val="4"/>
                <c:pt idx="0">
                  <c:v>113</c:v>
                </c:pt>
                <c:pt idx="1">
                  <c:v>74</c:v>
                </c:pt>
                <c:pt idx="2">
                  <c:v>91</c:v>
                </c:pt>
                <c:pt idx="3">
                  <c:v>85</c:v>
                </c:pt>
              </c:numCache>
            </c:numRef>
          </c:val>
        </c:ser>
        <c:dLbls>
          <c:showLegendKey val="0"/>
          <c:showVal val="1"/>
          <c:showCatName val="0"/>
          <c:showSerName val="0"/>
          <c:showPercent val="0"/>
          <c:showBubbleSize val="0"/>
        </c:dLbls>
        <c:gapWidth val="150"/>
        <c:gapDepth val="0"/>
        <c:shape val="box"/>
        <c:axId val="-1638408848"/>
        <c:axId val="-1638419184"/>
        <c:axId val="0"/>
      </c:bar3DChart>
      <c:catAx>
        <c:axId val="-1638408848"/>
        <c:scaling>
          <c:orientation val="minMax"/>
        </c:scaling>
        <c:delete val="0"/>
        <c:axPos val="b"/>
        <c:numFmt formatCode="General" sourceLinked="1"/>
        <c:majorTickMark val="out"/>
        <c:minorTickMark val="none"/>
        <c:tickLblPos val="low"/>
        <c:spPr>
          <a:ln w="3159">
            <a:solidFill>
              <a:srgbClr val="000000"/>
            </a:solidFill>
            <a:prstDash val="solid"/>
          </a:ln>
        </c:spPr>
        <c:txPr>
          <a:bodyPr rot="0" vert="horz"/>
          <a:lstStyle/>
          <a:p>
            <a:pPr>
              <a:defRPr sz="1194" b="1" i="0" u="none" strike="noStrike" baseline="0">
                <a:solidFill>
                  <a:srgbClr val="000000"/>
                </a:solidFill>
                <a:latin typeface="Calibri"/>
                <a:ea typeface="Calibri"/>
                <a:cs typeface="Calibri"/>
              </a:defRPr>
            </a:pPr>
            <a:endParaRPr lang="tr-TR"/>
          </a:p>
        </c:txPr>
        <c:crossAx val="-1638419184"/>
        <c:crosses val="autoZero"/>
        <c:auto val="1"/>
        <c:lblAlgn val="ctr"/>
        <c:lblOffset val="100"/>
        <c:tickLblSkip val="1"/>
        <c:tickMarkSkip val="1"/>
        <c:noMultiLvlLbl val="0"/>
      </c:catAx>
      <c:valAx>
        <c:axId val="-1638419184"/>
        <c:scaling>
          <c:orientation val="minMax"/>
        </c:scaling>
        <c:delete val="0"/>
        <c:axPos val="l"/>
        <c:majorGridlines>
          <c:spPr>
            <a:ln w="3159">
              <a:solidFill>
                <a:srgbClr val="000000"/>
              </a:solidFill>
              <a:prstDash val="solid"/>
            </a:ln>
          </c:spPr>
        </c:majorGridlines>
        <c:numFmt formatCode="General" sourceLinked="1"/>
        <c:majorTickMark val="out"/>
        <c:minorTickMark val="none"/>
        <c:tickLblPos val="nextTo"/>
        <c:spPr>
          <a:ln w="3159">
            <a:solidFill>
              <a:srgbClr val="000000"/>
            </a:solidFill>
            <a:prstDash val="solid"/>
          </a:ln>
        </c:spPr>
        <c:txPr>
          <a:bodyPr rot="0" vert="horz"/>
          <a:lstStyle/>
          <a:p>
            <a:pPr>
              <a:defRPr sz="1194" b="1" i="0" u="none" strike="noStrike" baseline="0">
                <a:solidFill>
                  <a:srgbClr val="000000"/>
                </a:solidFill>
                <a:latin typeface="Calibri"/>
                <a:ea typeface="Calibri"/>
                <a:cs typeface="Calibri"/>
              </a:defRPr>
            </a:pPr>
            <a:endParaRPr lang="tr-TR"/>
          </a:p>
        </c:txPr>
        <c:crossAx val="-1638408848"/>
        <c:crosses val="autoZero"/>
        <c:crossBetween val="between"/>
      </c:valAx>
      <c:spPr>
        <a:noFill/>
        <a:ln w="25268">
          <a:noFill/>
        </a:ln>
      </c:spPr>
    </c:plotArea>
    <c:legend>
      <c:legendPos val="r"/>
      <c:layout>
        <c:manualLayout>
          <c:xMode val="edge"/>
          <c:yMode val="edge"/>
          <c:x val="0.78875379939209722"/>
          <c:y val="0.41428571428571431"/>
          <c:w val="0.20364741641337392"/>
          <c:h val="0.17500000000000004"/>
        </c:manualLayout>
      </c:layout>
      <c:overlay val="0"/>
      <c:spPr>
        <a:noFill/>
        <a:ln w="3159">
          <a:solidFill>
            <a:srgbClr val="000000"/>
          </a:solidFill>
          <a:prstDash val="solid"/>
        </a:ln>
      </c:spPr>
      <c:txPr>
        <a:bodyPr/>
        <a:lstStyle/>
        <a:p>
          <a:pPr>
            <a:defRPr sz="1094" b="1" i="0" u="none" strike="noStrike" baseline="0">
              <a:solidFill>
                <a:srgbClr val="000000"/>
              </a:solidFill>
              <a:latin typeface="Calibri"/>
              <a:ea typeface="Calibri"/>
              <a:cs typeface="Calibri"/>
            </a:defRPr>
          </a:pPr>
          <a:endParaRPr lang="tr-TR"/>
        </a:p>
      </c:txPr>
    </c:legend>
    <c:plotVisOnly val="1"/>
    <c:dispBlanksAs val="gap"/>
    <c:showDLblsOverMax val="0"/>
  </c:chart>
  <c:spPr>
    <a:noFill/>
    <a:ln>
      <a:noFill/>
    </a:ln>
  </c:spPr>
  <c:txPr>
    <a:bodyPr/>
    <a:lstStyle/>
    <a:p>
      <a:pPr>
        <a:defRPr sz="1194" b="1" i="0" u="none" strike="noStrike" baseline="0">
          <a:solidFill>
            <a:srgbClr val="000000"/>
          </a:solidFill>
          <a:latin typeface="Calibri"/>
          <a:ea typeface="Calibri"/>
          <a:cs typeface="Calibri"/>
        </a:defRPr>
      </a:pPr>
      <a:endParaRPr lang="tr-T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A9B73EFB-92F4-40E5-8880-E8FA42F81DCD}" type="datetimeFigureOut">
              <a:rPr lang="tr-TR" smtClean="0"/>
              <a:t>22.08.2016</a:t>
            </a:fld>
            <a:endParaRPr lang="tr-TR"/>
          </a:p>
        </p:txBody>
      </p:sp>
      <p:sp>
        <p:nvSpPr>
          <p:cNvPr id="4" name="Altbilgi Yer Tutucusu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B802AC5B-2C98-4C25-9D3B-7EAA894E418D}" type="slidenum">
              <a:rPr lang="tr-TR" smtClean="0"/>
              <a:t>‹#›</a:t>
            </a:fld>
            <a:endParaRPr lang="tr-TR"/>
          </a:p>
        </p:txBody>
      </p:sp>
    </p:spTree>
    <p:extLst>
      <p:ext uri="{BB962C8B-B14F-4D97-AF65-F5344CB8AC3E}">
        <p14:creationId xmlns:p14="http://schemas.microsoft.com/office/powerpoint/2010/main" val="42220361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FD744680-E169-4B52-A11E-DEA66125D4BD}" type="datetimeFigureOut">
              <a:rPr lang="tr-TR"/>
              <a:pPr>
                <a:defRPr/>
              </a:pPr>
              <a:t>22.08.2016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00D3EF8-F7EC-43E6-B83A-9E97FCB81C27}"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E5CBFA73-20E8-44F5-AB99-DEA34B82D10D}" type="datetimeFigureOut">
              <a:rPr lang="tr-TR"/>
              <a:pPr>
                <a:defRPr/>
              </a:pPr>
              <a:t>22.08.2016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0976D8F8-F6A8-4302-BC88-82039C2293CC}"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D9BEA8B-5BD5-4846-BBC7-97FBF1D5E474}" type="datetimeFigureOut">
              <a:rPr lang="tr-TR"/>
              <a:pPr>
                <a:defRPr/>
              </a:pPr>
              <a:t>22.08.2016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6EF28EA-08E5-4D50-B15D-AF60506E333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EFA1311-36D2-444C-9887-062AF71D977A}" type="datetimeFigureOut">
              <a:rPr lang="tr-TR"/>
              <a:pPr>
                <a:defRPr/>
              </a:pPr>
              <a:t>22.08.2016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05B4134-D59B-48AB-ACD3-AAB1D11F4333}"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22989052-3F50-4FA9-B743-C7893716D307}" type="datetimeFigureOut">
              <a:rPr lang="tr-TR"/>
              <a:pPr>
                <a:defRPr/>
              </a:pPr>
              <a:t>22.08.2016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50350703-FED2-43B2-AD86-5929738B8FD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CA35AD44-DF33-47FE-B443-8CC9733A3ACB}" type="datetimeFigureOut">
              <a:rPr lang="tr-TR"/>
              <a:pPr>
                <a:defRPr/>
              </a:pPr>
              <a:t>22.08.2016</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EF372634-293A-43C1-AAC9-70B44919D8DB}"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97E6A998-7F32-43B3-8308-D482EEA6EF4C}" type="datetimeFigureOut">
              <a:rPr lang="tr-TR"/>
              <a:pPr>
                <a:defRPr/>
              </a:pPr>
              <a:t>22.08.2016</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F2038D9B-C105-4492-9CE0-E4989FBF1AD5}"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D2BC0D49-B457-428A-9B07-B4D9037BEF02}" type="datetimeFigureOut">
              <a:rPr lang="tr-TR"/>
              <a:pPr>
                <a:defRPr/>
              </a:pPr>
              <a:t>22.08.2016</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5AF84A46-C03C-478C-B39A-2A670B39ADF2}"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52C9D9D0-733B-409D-9CC5-39F6CBBE6D26}" type="datetimeFigureOut">
              <a:rPr lang="tr-TR"/>
              <a:pPr>
                <a:defRPr/>
              </a:pPr>
              <a:t>22.08.2016</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4C2471E4-78F7-4E0E-AD09-AD88C6AB77B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3C5F3D0-A148-4C3F-82FD-78D066722550}" type="datetimeFigureOut">
              <a:rPr lang="tr-TR"/>
              <a:pPr>
                <a:defRPr/>
              </a:pPr>
              <a:t>22.08.2016</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131CF13-B614-4272-929D-1AEA339C2103}"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64703FA-3169-4CC2-A469-49A2E18BC167}" type="datetimeFigureOut">
              <a:rPr lang="tr-TR"/>
              <a:pPr>
                <a:defRPr/>
              </a:pPr>
              <a:t>22.08.2016</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08912B5A-2B64-4B3A-BD26-EC5F7A6EA8B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15000"/>
            <a:lum/>
          </a:blip>
          <a:srcRect/>
          <a:stretch>
            <a:fillRect t="-6000" b="-12000"/>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40A7F1D-A5D6-48F1-BAC3-4955FF9F9F9F}" type="datetimeFigureOut">
              <a:rPr lang="tr-TR"/>
              <a:pPr>
                <a:defRPr/>
              </a:pPr>
              <a:t>22.08.2016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1B9EBF1-2D23-4358-A7C2-2952B3BEB52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Microsoft_Excel_97-2003__al__ma_Sayfas_1.xls"/></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15616" y="3861048"/>
            <a:ext cx="7129463" cy="1728192"/>
          </a:xfrm>
        </p:spPr>
        <p:txBody>
          <a:bodyPr rtlCol="0">
            <a:noAutofit/>
          </a:bodyPr>
          <a:lstStyle/>
          <a:p>
            <a:pPr fontAlgn="auto">
              <a:spcAft>
                <a:spcPts val="0"/>
              </a:spcAft>
              <a:buFont typeface="Arial" panose="020B0604020202020204" pitchFamily="34" charset="0"/>
              <a:buNone/>
              <a:defRPr/>
            </a:pPr>
            <a:r>
              <a:rPr lang="tr-TR" sz="4000" b="1" i="1" dirty="0" smtClean="0">
                <a:solidFill>
                  <a:srgbClr val="FF0000"/>
                </a:solidFill>
                <a:latin typeface="Times New Roman" panose="02020603050405020304" pitchFamily="18" charset="0"/>
                <a:cs typeface="Times New Roman" panose="02020603050405020304" pitchFamily="18" charset="0"/>
              </a:rPr>
              <a:t>İLÇE BRİFİNGİ</a:t>
            </a:r>
          </a:p>
          <a:p>
            <a:pPr fontAlgn="auto">
              <a:spcAft>
                <a:spcPts val="0"/>
              </a:spcAft>
              <a:buFont typeface="Arial" panose="020B0604020202020204" pitchFamily="34" charset="0"/>
              <a:buNone/>
              <a:defRPr/>
            </a:pPr>
            <a:r>
              <a:rPr lang="tr-TR" b="1" i="1" dirty="0" smtClean="0">
                <a:solidFill>
                  <a:srgbClr val="FF0000"/>
                </a:solidFill>
                <a:latin typeface="Times New Roman" panose="02020603050405020304" pitchFamily="18" charset="0"/>
                <a:cs typeface="Times New Roman" panose="02020603050405020304" pitchFamily="18" charset="0"/>
              </a:rPr>
              <a:t>Mustafa ŞAHİN</a:t>
            </a:r>
          </a:p>
          <a:p>
            <a:pPr fontAlgn="auto">
              <a:spcAft>
                <a:spcPts val="0"/>
              </a:spcAft>
              <a:buFont typeface="Arial" panose="020B0604020202020204" pitchFamily="34" charset="0"/>
              <a:buNone/>
              <a:defRPr/>
            </a:pPr>
            <a:r>
              <a:rPr lang="tr-TR" b="1" i="1" dirty="0" smtClean="0">
                <a:solidFill>
                  <a:srgbClr val="FF0000"/>
                </a:solidFill>
                <a:latin typeface="Times New Roman" panose="02020603050405020304" pitchFamily="18" charset="0"/>
                <a:cs typeface="Times New Roman" panose="02020603050405020304" pitchFamily="18" charset="0"/>
              </a:rPr>
              <a:t>Dinar Kaymakamı</a:t>
            </a:r>
          </a:p>
          <a:p>
            <a:pPr fontAlgn="auto">
              <a:spcAft>
                <a:spcPts val="0"/>
              </a:spcAft>
              <a:buFont typeface="Arial" panose="020B0604020202020204" pitchFamily="34" charset="0"/>
              <a:buNone/>
              <a:defRPr/>
            </a:pPr>
            <a:endParaRPr lang="tr-TR" b="1" i="1" dirty="0" smtClean="0">
              <a:solidFill>
                <a:srgbClr val="FF0000"/>
              </a:solidFill>
              <a:latin typeface="Times New Roman" panose="02020603050405020304" pitchFamily="18" charset="0"/>
              <a:cs typeface="Times New Roman" panose="02020603050405020304" pitchFamily="18" charset="0"/>
            </a:endParaRPr>
          </a:p>
          <a:p>
            <a:pPr algn="r" fontAlgn="auto">
              <a:spcAft>
                <a:spcPts val="0"/>
              </a:spcAft>
              <a:buFont typeface="Arial" panose="020B0604020202020204" pitchFamily="34" charset="0"/>
              <a:buNone/>
              <a:defRPr/>
            </a:pPr>
            <a:r>
              <a:rPr lang="tr-TR" sz="1200" b="1" dirty="0" smtClean="0">
                <a:solidFill>
                  <a:srgbClr val="FF0000"/>
                </a:solidFill>
                <a:latin typeface="Times New Roman" panose="02020603050405020304" pitchFamily="18" charset="0"/>
                <a:cs typeface="Times New Roman" panose="02020603050405020304" pitchFamily="18" charset="0"/>
              </a:rPr>
              <a:t>			</a:t>
            </a:r>
          </a:p>
          <a:p>
            <a:pPr algn="r" fontAlgn="auto">
              <a:spcAft>
                <a:spcPts val="0"/>
              </a:spcAft>
              <a:buFont typeface="Arial" panose="020B0604020202020204" pitchFamily="34" charset="0"/>
              <a:buNone/>
              <a:defRPr/>
            </a:pPr>
            <a:r>
              <a:rPr lang="tr-TR" sz="1200" b="1" u="sng" smtClean="0">
                <a:solidFill>
                  <a:srgbClr val="FF0000"/>
                </a:solidFill>
                <a:latin typeface="Times New Roman" panose="02020603050405020304" pitchFamily="18" charset="0"/>
                <a:cs typeface="Times New Roman" panose="02020603050405020304" pitchFamily="18" charset="0"/>
              </a:rPr>
              <a:t>Güncelleme </a:t>
            </a:r>
            <a:r>
              <a:rPr lang="tr-TR" sz="1200" b="1" u="sng" dirty="0" smtClean="0">
                <a:solidFill>
                  <a:srgbClr val="FF0000"/>
                </a:solidFill>
                <a:latin typeface="Times New Roman" panose="02020603050405020304" pitchFamily="18" charset="0"/>
                <a:cs typeface="Times New Roman" panose="02020603050405020304" pitchFamily="18" charset="0"/>
              </a:rPr>
              <a:t>Tarihi</a:t>
            </a:r>
            <a:r>
              <a:rPr lang="tr-TR" sz="1200" b="1" u="sng" smtClean="0">
                <a:solidFill>
                  <a:srgbClr val="FF0000"/>
                </a:solidFill>
                <a:latin typeface="Times New Roman" panose="02020603050405020304" pitchFamily="18" charset="0"/>
                <a:cs typeface="Times New Roman" panose="02020603050405020304" pitchFamily="18" charset="0"/>
              </a:rPr>
              <a:t>: 26.02.2016</a:t>
            </a:r>
            <a:endParaRPr lang="tr-TR" sz="1200" b="1" u="sng" dirty="0" smtClean="0">
              <a:solidFill>
                <a:srgbClr val="FF0000"/>
              </a:solidFill>
              <a:latin typeface="Times New Roman" panose="02020603050405020304" pitchFamily="18" charset="0"/>
              <a:cs typeface="Times New Roman" panose="02020603050405020304" pitchFamily="18" charset="0"/>
            </a:endParaRPr>
          </a:p>
          <a:p>
            <a:pPr algn="r" fontAlgn="auto">
              <a:spcAft>
                <a:spcPts val="0"/>
              </a:spcAft>
              <a:buFont typeface="Arial" panose="020B0604020202020204" pitchFamily="34" charset="0"/>
              <a:buNone/>
              <a:defRPr/>
            </a:pPr>
            <a:endParaRPr lang="tr-TR" sz="1200" b="1" i="1" u="sng" dirty="0" smtClean="0">
              <a:solidFill>
                <a:schemeClr val="tx2"/>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None/>
              <a:defRPr/>
            </a:pPr>
            <a:endParaRPr lang="tr-TR" b="1" i="1" dirty="0" smtClean="0">
              <a:solidFill>
                <a:schemeClr val="tx2"/>
              </a:solidFill>
              <a:latin typeface="Times New Roman" panose="02020603050405020304" pitchFamily="18" charset="0"/>
              <a:cs typeface="Times New Roman" panose="02020603050405020304" pitchFamily="18" charset="0"/>
            </a:endParaRPr>
          </a:p>
        </p:txBody>
      </p:sp>
      <p:pic>
        <p:nvPicPr>
          <p:cNvPr id="6" name="5 Resim" descr="logo1.jpg"/>
          <p:cNvPicPr>
            <a:picLocks noChangeAspect="1"/>
          </p:cNvPicPr>
          <p:nvPr/>
        </p:nvPicPr>
        <p:blipFill>
          <a:blip r:embed="rId2" cstate="print"/>
          <a:stretch>
            <a:fillRect/>
          </a:stretch>
        </p:blipFill>
        <p:spPr>
          <a:xfrm>
            <a:off x="202054" y="188640"/>
            <a:ext cx="1921674" cy="1944216"/>
          </a:xfrm>
          <a:prstGeom prst="rect">
            <a:avLst/>
          </a:prstGeom>
        </p:spPr>
      </p:pic>
      <p:pic>
        <p:nvPicPr>
          <p:cNvPr id="7" name="6 Resim" descr="dnrkymlıklg_1.jpg"/>
          <p:cNvPicPr>
            <a:picLocks noChangeAspect="1"/>
          </p:cNvPicPr>
          <p:nvPr/>
        </p:nvPicPr>
        <p:blipFill>
          <a:blip r:embed="rId3" cstate="print"/>
          <a:stretch>
            <a:fillRect/>
          </a:stretch>
        </p:blipFill>
        <p:spPr>
          <a:xfrm>
            <a:off x="7020272" y="188640"/>
            <a:ext cx="2016224" cy="20162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Başlık 1"/>
          <p:cNvSpPr>
            <a:spLocks noGrp="1"/>
          </p:cNvSpPr>
          <p:nvPr>
            <p:ph type="ctrTitle"/>
          </p:nvPr>
        </p:nvSpPr>
        <p:spPr>
          <a:xfrm>
            <a:off x="827088" y="188913"/>
            <a:ext cx="7772400" cy="719137"/>
          </a:xfrm>
        </p:spPr>
        <p:txBody>
          <a:bodyPr/>
          <a:lstStyle/>
          <a:p>
            <a:r>
              <a:rPr lang="tr-TR" sz="3000" b="1" dirty="0" smtClean="0">
                <a:solidFill>
                  <a:srgbClr val="FF0000"/>
                </a:solidFill>
                <a:latin typeface="Times New Roman" pitchFamily="18" charset="0"/>
                <a:cs typeface="Times New Roman" pitchFamily="18" charset="0"/>
              </a:rPr>
              <a:t>İLÇE</a:t>
            </a:r>
            <a:r>
              <a:rPr lang="tr-TR" sz="3000" b="1" i="1" dirty="0" smtClean="0">
                <a:solidFill>
                  <a:srgbClr val="FF0000"/>
                </a:solidFill>
                <a:latin typeface="Times New Roman" pitchFamily="18" charset="0"/>
                <a:cs typeface="Times New Roman" pitchFamily="18" charset="0"/>
              </a:rPr>
              <a:t> </a:t>
            </a:r>
            <a:r>
              <a:rPr lang="tr-TR" sz="3000" b="1" dirty="0" smtClean="0">
                <a:solidFill>
                  <a:srgbClr val="FF0000"/>
                </a:solidFill>
                <a:latin typeface="Times New Roman" pitchFamily="18" charset="0"/>
                <a:cs typeface="Times New Roman" pitchFamily="18" charset="0"/>
              </a:rPr>
              <a:t>MÜFTÜLÜĞÜ</a:t>
            </a:r>
          </a:p>
        </p:txBody>
      </p:sp>
      <p:sp>
        <p:nvSpPr>
          <p:cNvPr id="3" name="Alt Başlık 2"/>
          <p:cNvSpPr>
            <a:spLocks noGrp="1"/>
          </p:cNvSpPr>
          <p:nvPr>
            <p:ph type="subTitle" idx="1"/>
          </p:nvPr>
        </p:nvSpPr>
        <p:spPr>
          <a:xfrm>
            <a:off x="395288" y="620713"/>
            <a:ext cx="8569325" cy="1584325"/>
          </a:xfrm>
        </p:spPr>
        <p:txBody>
          <a:bodyPr rtlCol="0">
            <a:normAutofit/>
          </a:bodyPr>
          <a:lstStyle/>
          <a:p>
            <a:pPr algn="just" fontAlgn="auto">
              <a:spcAft>
                <a:spcPts val="0"/>
              </a:spcAft>
              <a:buFont typeface="Arial" panose="020B0604020202020204" pitchFamily="34" charset="0"/>
              <a:buNone/>
              <a:defRPr/>
            </a:pPr>
            <a:r>
              <a:rPr lang="tr-TR" sz="1400" b="1" dirty="0" smtClean="0">
                <a:solidFill>
                  <a:schemeClr val="tx1"/>
                </a:solidFill>
              </a:rPr>
              <a:t>	</a:t>
            </a:r>
            <a:r>
              <a:rPr lang="tr-TR" sz="1400" b="1" dirty="0"/>
              <a:t> </a:t>
            </a:r>
            <a:endParaRPr lang="tr-TR" sz="1400" b="1" dirty="0" smtClean="0"/>
          </a:p>
          <a:p>
            <a:pPr algn="just" fontAlgn="auto">
              <a:spcAft>
                <a:spcPts val="0"/>
              </a:spcAft>
              <a:buFont typeface="Arial" panose="020B0604020202020204" pitchFamily="34" charset="0"/>
              <a:buNone/>
              <a:defRPr/>
            </a:pPr>
            <a:r>
              <a:rPr lang="tr-TR" sz="1400" dirty="0" smtClean="0"/>
              <a:t>	</a:t>
            </a:r>
            <a:r>
              <a:rPr lang="tr-TR" sz="1800" b="1" dirty="0" smtClean="0">
                <a:solidFill>
                  <a:schemeClr val="tx1"/>
                </a:solidFill>
                <a:latin typeface="Times New Roman" pitchFamily="18" charset="0"/>
                <a:cs typeface="Times New Roman" pitchFamily="18" charset="0"/>
              </a:rPr>
              <a:t>İlçemiz </a:t>
            </a:r>
            <a:r>
              <a:rPr lang="tr-TR" sz="1800" b="1" dirty="0">
                <a:solidFill>
                  <a:schemeClr val="tx1"/>
                </a:solidFill>
                <a:latin typeface="Times New Roman" pitchFamily="18" charset="0"/>
                <a:cs typeface="Times New Roman" pitchFamily="18" charset="0"/>
              </a:rPr>
              <a:t>Müftülüğü 1944 yılında kurulmuş olup mülkiyeti Türk Diyanet Vakfına ait müstakil Müftülük Sitesi binasında İlçe merkezi, kasaba ve köylerde dini hizmetleri yürüterek sevk ve idaresini sağlamaktadır. İlçemizde toplam </a:t>
            </a:r>
            <a:r>
              <a:rPr lang="tr-TR" sz="1800" b="1" dirty="0" smtClean="0">
                <a:solidFill>
                  <a:schemeClr val="tx1"/>
                </a:solidFill>
                <a:latin typeface="Times New Roman" pitchFamily="18" charset="0"/>
                <a:cs typeface="Times New Roman" pitchFamily="18" charset="0"/>
              </a:rPr>
              <a:t>101 </a:t>
            </a:r>
            <a:r>
              <a:rPr lang="tr-TR" sz="1800" b="1" dirty="0">
                <a:solidFill>
                  <a:schemeClr val="tx1"/>
                </a:solidFill>
                <a:latin typeface="Times New Roman" pitchFamily="18" charset="0"/>
                <a:cs typeface="Times New Roman" pitchFamily="18" charset="0"/>
              </a:rPr>
              <a:t>cami,  4 Kur’an Kursu hizmet vermektedir. İlçe Müftülüğü </a:t>
            </a:r>
            <a:r>
              <a:rPr lang="tr-TR" sz="1800" b="1" dirty="0" smtClean="0">
                <a:solidFill>
                  <a:schemeClr val="tx1"/>
                </a:solidFill>
                <a:latin typeface="Times New Roman" pitchFamily="18" charset="0"/>
                <a:cs typeface="Times New Roman" pitchFamily="18" charset="0"/>
              </a:rPr>
              <a:t>116 personelle </a:t>
            </a:r>
            <a:r>
              <a:rPr lang="tr-TR" sz="1800" b="1" dirty="0">
                <a:solidFill>
                  <a:schemeClr val="tx1"/>
                </a:solidFill>
                <a:latin typeface="Times New Roman" pitchFamily="18" charset="0"/>
                <a:cs typeface="Times New Roman" pitchFamily="18" charset="0"/>
              </a:rPr>
              <a:t>çalışmaktadır.</a:t>
            </a:r>
            <a:endParaRPr lang="tr-TR" sz="1800" b="1" dirty="0" smtClean="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p:txBody>
      </p:sp>
      <p:sp>
        <p:nvSpPr>
          <p:cNvPr id="23555" name="Başlık 1"/>
          <p:cNvSpPr txBox="1">
            <a:spLocks/>
          </p:cNvSpPr>
          <p:nvPr/>
        </p:nvSpPr>
        <p:spPr bwMode="auto">
          <a:xfrm>
            <a:off x="827088" y="2420938"/>
            <a:ext cx="7772400" cy="720725"/>
          </a:xfrm>
          <a:prstGeom prst="rect">
            <a:avLst/>
          </a:prstGeom>
          <a:noFill/>
          <a:ln w="9525">
            <a:noFill/>
            <a:miter lim="800000"/>
            <a:headEnd/>
            <a:tailEnd/>
          </a:ln>
        </p:spPr>
        <p:txBody>
          <a:bodyPr anchor="ctr"/>
          <a:lstStyle/>
          <a:p>
            <a:pPr algn="ctr"/>
            <a:r>
              <a:rPr lang="tr-TR" sz="3000" b="1" dirty="0">
                <a:solidFill>
                  <a:srgbClr val="FF0000"/>
                </a:solidFill>
                <a:latin typeface="Times New Roman" pitchFamily="18" charset="0"/>
                <a:cs typeface="Times New Roman" pitchFamily="18" charset="0"/>
              </a:rPr>
              <a:t>DOĞALGAZ</a:t>
            </a:r>
            <a:r>
              <a:rPr lang="tr-TR" sz="3000" b="1" i="1" dirty="0">
                <a:solidFill>
                  <a:srgbClr val="FF0000"/>
                </a:solidFill>
                <a:latin typeface="Times New Roman" pitchFamily="18" charset="0"/>
                <a:cs typeface="Times New Roman" pitchFamily="18" charset="0"/>
              </a:rPr>
              <a:t> </a:t>
            </a:r>
            <a:r>
              <a:rPr lang="tr-TR" sz="3000" b="1" dirty="0">
                <a:solidFill>
                  <a:srgbClr val="FF0000"/>
                </a:solidFill>
                <a:latin typeface="Times New Roman" pitchFamily="18" charset="0"/>
                <a:cs typeface="Times New Roman" pitchFamily="18" charset="0"/>
              </a:rPr>
              <a:t>HİZMETLERİ</a:t>
            </a:r>
          </a:p>
        </p:txBody>
      </p:sp>
      <p:sp>
        <p:nvSpPr>
          <p:cNvPr id="23556" name="Alt Başlık 2"/>
          <p:cNvSpPr txBox="1">
            <a:spLocks/>
          </p:cNvSpPr>
          <p:nvPr/>
        </p:nvSpPr>
        <p:spPr bwMode="auto">
          <a:xfrm>
            <a:off x="395288" y="2708275"/>
            <a:ext cx="8569325" cy="1584325"/>
          </a:xfrm>
          <a:prstGeom prst="rect">
            <a:avLst/>
          </a:prstGeom>
          <a:noFill/>
          <a:ln w="9525">
            <a:noFill/>
            <a:miter lim="800000"/>
            <a:headEnd/>
            <a:tailEnd/>
          </a:ln>
        </p:spPr>
        <p:txBody>
          <a:bodyPr/>
          <a:lstStyle/>
          <a:p>
            <a:pPr algn="just">
              <a:spcBef>
                <a:spcPct val="20000"/>
              </a:spcBef>
              <a:buFont typeface="Arial" charset="0"/>
              <a:buNone/>
            </a:pPr>
            <a:r>
              <a:rPr lang="tr-TR" sz="1400" b="1" dirty="0">
                <a:latin typeface="Calibri" pitchFamily="34" charset="0"/>
              </a:rPr>
              <a:t>	</a:t>
            </a:r>
            <a:r>
              <a:rPr lang="tr-TR" sz="1400" b="1" dirty="0">
                <a:solidFill>
                  <a:srgbClr val="898989"/>
                </a:solidFill>
                <a:latin typeface="Calibri" pitchFamily="34" charset="0"/>
              </a:rPr>
              <a:t> </a:t>
            </a:r>
          </a:p>
          <a:p>
            <a:pPr algn="just">
              <a:spcBef>
                <a:spcPct val="20000"/>
              </a:spcBef>
              <a:buFont typeface="Arial" charset="0"/>
              <a:buNone/>
            </a:pPr>
            <a:r>
              <a:rPr lang="tr-TR" sz="1400" dirty="0">
                <a:solidFill>
                  <a:srgbClr val="898989"/>
                </a:solidFill>
                <a:latin typeface="Calibri" pitchFamily="34" charset="0"/>
              </a:rPr>
              <a:t>	</a:t>
            </a:r>
            <a:r>
              <a:rPr lang="tr-TR" b="1" dirty="0">
                <a:latin typeface="Times New Roman" pitchFamily="18" charset="0"/>
                <a:cs typeface="Times New Roman" pitchFamily="18" charset="0"/>
              </a:rPr>
              <a:t>İlçemizden Doğalgaz Boru hattı geçmiş ve Belediyemizce gerekli ihalesi yapılarak 2007 yılı sonu itibari ile İlçe meskenlerine ve işyerlerine dağıtımı başlanmış olup </a:t>
            </a:r>
            <a:r>
              <a:rPr lang="tr-TR" b="1" dirty="0" smtClean="0">
                <a:latin typeface="Times New Roman" pitchFamily="18" charset="0"/>
                <a:cs typeface="Times New Roman" pitchFamily="18" charset="0"/>
              </a:rPr>
              <a:t>25.02.2016 </a:t>
            </a:r>
            <a:r>
              <a:rPr lang="tr-TR" b="1" dirty="0">
                <a:latin typeface="Times New Roman" pitchFamily="18" charset="0"/>
                <a:cs typeface="Times New Roman" pitchFamily="18" charset="0"/>
              </a:rPr>
              <a:t>tarihi itibariyle </a:t>
            </a:r>
            <a:r>
              <a:rPr lang="tr-TR" b="1" dirty="0" smtClean="0">
                <a:solidFill>
                  <a:srgbClr val="FF0000"/>
                </a:solidFill>
                <a:latin typeface="Times New Roman" pitchFamily="18" charset="0"/>
                <a:cs typeface="Times New Roman" pitchFamily="18" charset="0"/>
              </a:rPr>
              <a:t>5988</a:t>
            </a:r>
            <a:r>
              <a:rPr lang="tr-TR" b="1" dirty="0" smtClean="0">
                <a:latin typeface="Times New Roman" pitchFamily="18" charset="0"/>
                <a:cs typeface="Times New Roman" pitchFamily="18" charset="0"/>
              </a:rPr>
              <a:t> </a:t>
            </a:r>
            <a:r>
              <a:rPr lang="tr-TR" b="1" dirty="0">
                <a:latin typeface="Times New Roman" pitchFamily="18" charset="0"/>
                <a:cs typeface="Times New Roman" pitchFamily="18" charset="0"/>
              </a:rPr>
              <a:t>adet abonesi bulunmaktadır.</a:t>
            </a: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a:p>
            <a:pPr algn="just">
              <a:spcBef>
                <a:spcPct val="20000"/>
              </a:spcBef>
              <a:buFont typeface="Arial" charset="0"/>
              <a:buNone/>
            </a:pPr>
            <a:endParaRPr lang="tr-TR" sz="1400" b="1" dirty="0">
              <a:latin typeface="Calibri" pitchFamily="34" charset="0"/>
            </a:endParaRPr>
          </a:p>
        </p:txBody>
      </p:sp>
      <p:sp>
        <p:nvSpPr>
          <p:cNvPr id="23557" name="Başlık 1"/>
          <p:cNvSpPr txBox="1">
            <a:spLocks/>
          </p:cNvSpPr>
          <p:nvPr/>
        </p:nvSpPr>
        <p:spPr bwMode="auto">
          <a:xfrm>
            <a:off x="468313" y="4292600"/>
            <a:ext cx="8424862" cy="1439863"/>
          </a:xfrm>
          <a:prstGeom prst="rect">
            <a:avLst/>
          </a:prstGeom>
          <a:noFill/>
          <a:ln w="9525">
            <a:noFill/>
            <a:miter lim="800000"/>
            <a:headEnd/>
            <a:tailEnd/>
          </a:ln>
        </p:spPr>
        <p:txBody>
          <a:bodyPr anchor="ctr"/>
          <a:lstStyle/>
          <a:p>
            <a:pPr algn="ctr"/>
            <a:endParaRPr lang="tr-TR" sz="3000" b="1" dirty="0">
              <a:latin typeface="Times New Roman" pitchFamily="18" charset="0"/>
              <a:cs typeface="Times New Roman" pitchFamily="18" charset="0"/>
            </a:endParaRPr>
          </a:p>
          <a:p>
            <a:pPr algn="ctr"/>
            <a:r>
              <a:rPr lang="tr-TR" sz="3000" b="1" dirty="0">
                <a:solidFill>
                  <a:srgbClr val="FF0000"/>
                </a:solidFill>
                <a:latin typeface="Times New Roman" pitchFamily="18" charset="0"/>
                <a:cs typeface="Times New Roman" pitchFamily="18" charset="0"/>
              </a:rPr>
              <a:t>DİNAR İLÇE HALK KÜTÜPHANESİ </a:t>
            </a:r>
            <a:endParaRPr lang="tr-TR" sz="3000" dirty="0">
              <a:solidFill>
                <a:srgbClr val="FF0000"/>
              </a:solidFill>
              <a:latin typeface="Times New Roman" pitchFamily="18" charset="0"/>
              <a:cs typeface="Times New Roman" pitchFamily="18" charset="0"/>
            </a:endParaRPr>
          </a:p>
          <a:p>
            <a:pPr algn="just"/>
            <a:r>
              <a:rPr lang="tr-TR" dirty="0">
                <a:latin typeface="Calibri" pitchFamily="34" charset="0"/>
              </a:rPr>
              <a:t>	</a:t>
            </a:r>
            <a:r>
              <a:rPr lang="tr-TR" b="1" dirty="0">
                <a:latin typeface="Times New Roman" pitchFamily="18" charset="0"/>
                <a:cs typeface="Times New Roman" pitchFamily="18" charset="0"/>
              </a:rPr>
              <a:t>İlçe Halk Kütüphanesi 1993 yılından buyana hizmet vermekte olduğu 3 katlı binanın Fen Lisesi olarak İlçe Milli Eğitim Müdürlüğüne tahsis edilmesinden dolayı 01.08.2014 tarihi itibariyle Dinar Belediyesi Hizmet Binası 3 katında halka hizmet vermeye başlamıştır. Kütüphane 1 Müdür ve </a:t>
            </a:r>
            <a:r>
              <a:rPr lang="tr-TR" b="1" dirty="0" smtClean="0">
                <a:latin typeface="Times New Roman" pitchFamily="18" charset="0"/>
                <a:cs typeface="Times New Roman" pitchFamily="18" charset="0"/>
              </a:rPr>
              <a:t>6 personel  </a:t>
            </a:r>
            <a:r>
              <a:rPr lang="tr-TR" b="1" dirty="0">
                <a:latin typeface="Times New Roman" pitchFamily="18" charset="0"/>
                <a:cs typeface="Times New Roman" pitchFamily="18" charset="0"/>
              </a:rPr>
              <a:t>ile hizmet vermekte olup, bünyesinde </a:t>
            </a:r>
            <a:r>
              <a:rPr lang="tr-TR" b="1" dirty="0" smtClean="0">
                <a:latin typeface="Times New Roman" pitchFamily="18" charset="0"/>
                <a:cs typeface="Times New Roman" pitchFamily="18" charset="0"/>
              </a:rPr>
              <a:t>24287 </a:t>
            </a:r>
            <a:r>
              <a:rPr lang="tr-TR" b="1" dirty="0">
                <a:latin typeface="Times New Roman" pitchFamily="18" charset="0"/>
                <a:cs typeface="Times New Roman" pitchFamily="18" charset="0"/>
              </a:rPr>
              <a:t>adet kitap bulundurmaktadır.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288" y="333375"/>
            <a:ext cx="8569325" cy="6048375"/>
          </a:xfrm>
        </p:spPr>
        <p:txBody>
          <a:bodyPr rtlCol="0">
            <a:normAutofit fontScale="25000" lnSpcReduction="20000"/>
          </a:bodyPr>
          <a:lstStyle/>
          <a:p>
            <a:pPr algn="just" fontAlgn="auto">
              <a:spcAft>
                <a:spcPts val="0"/>
              </a:spcAft>
              <a:buFont typeface="Arial" panose="020B0604020202020204" pitchFamily="34" charset="0"/>
              <a:buNone/>
              <a:defRPr/>
            </a:pPr>
            <a:r>
              <a:rPr lang="tr-TR" sz="1400" b="1" dirty="0" smtClean="0">
                <a:solidFill>
                  <a:schemeClr val="tx1"/>
                </a:solidFill>
              </a:rPr>
              <a:t>	</a:t>
            </a:r>
            <a:r>
              <a:rPr lang="tr-TR" sz="1400" b="1" dirty="0"/>
              <a:t> </a:t>
            </a:r>
            <a:endParaRPr lang="tr-TR" sz="12000" b="1" dirty="0" smtClean="0">
              <a:latin typeface="Times New Roman" pitchFamily="18" charset="0"/>
              <a:cs typeface="Times New Roman" pitchFamily="18" charset="0"/>
            </a:endParaRPr>
          </a:p>
          <a:p>
            <a:pPr fontAlgn="auto">
              <a:spcAft>
                <a:spcPts val="0"/>
              </a:spcAft>
              <a:buFont typeface="Arial" panose="020B0604020202020204" pitchFamily="34" charset="0"/>
              <a:buNone/>
              <a:defRPr/>
            </a:pPr>
            <a:r>
              <a:rPr lang="tr-TR" sz="12000" b="1" dirty="0" smtClean="0">
                <a:solidFill>
                  <a:srgbClr val="FF0000"/>
                </a:solidFill>
                <a:latin typeface="Times New Roman" pitchFamily="18" charset="0"/>
                <a:cs typeface="Times New Roman" pitchFamily="18" charset="0"/>
              </a:rPr>
              <a:t>DİNAR </a:t>
            </a:r>
            <a:r>
              <a:rPr lang="tr-TR" sz="12000" b="1" dirty="0">
                <a:solidFill>
                  <a:srgbClr val="FF0000"/>
                </a:solidFill>
                <a:latin typeface="Times New Roman" pitchFamily="18" charset="0"/>
                <a:cs typeface="Times New Roman" pitchFamily="18" charset="0"/>
              </a:rPr>
              <a:t>ORMAN İŞLETME MÜDÜRLÜĞÜ</a:t>
            </a:r>
          </a:p>
          <a:p>
            <a:pPr algn="l" fontAlgn="auto">
              <a:spcAft>
                <a:spcPts val="0"/>
              </a:spcAft>
              <a:buFont typeface="Arial" panose="020B0604020202020204" pitchFamily="34" charset="0"/>
              <a:buNone/>
              <a:defRPr/>
            </a:pPr>
            <a:r>
              <a:rPr lang="tr-TR" sz="3500" b="1" dirty="0">
                <a:solidFill>
                  <a:schemeClr val="tx1"/>
                </a:solidFill>
              </a:rPr>
              <a:t> </a:t>
            </a:r>
            <a:endParaRPr lang="tr-TR" sz="3000" b="1" dirty="0">
              <a:solidFill>
                <a:schemeClr val="tx1"/>
              </a:solidFill>
            </a:endParaRPr>
          </a:p>
          <a:p>
            <a:pPr algn="just" fontAlgn="auto">
              <a:spcAft>
                <a:spcPts val="0"/>
              </a:spcAft>
              <a:buFont typeface="Arial" panose="020B0604020202020204" pitchFamily="34" charset="0"/>
              <a:buNone/>
              <a:defRPr/>
            </a:pPr>
            <a:r>
              <a:rPr lang="tr-TR" sz="3500" b="1" dirty="0" smtClean="0">
                <a:solidFill>
                  <a:schemeClr val="tx1"/>
                </a:solidFill>
              </a:rPr>
              <a:t>	</a:t>
            </a:r>
            <a:r>
              <a:rPr lang="tr-TR" sz="6400" b="1" dirty="0" smtClean="0">
                <a:solidFill>
                  <a:schemeClr val="tx1"/>
                </a:solidFill>
                <a:latin typeface="Times New Roman" pitchFamily="18" charset="0"/>
                <a:cs typeface="Times New Roman" pitchFamily="18" charset="0"/>
              </a:rPr>
              <a:t>218 </a:t>
            </a:r>
            <a:r>
              <a:rPr lang="tr-TR" sz="6400" b="1" dirty="0">
                <a:solidFill>
                  <a:schemeClr val="tx1"/>
                </a:solidFill>
                <a:latin typeface="Times New Roman" pitchFamily="18" charset="0"/>
                <a:cs typeface="Times New Roman" pitchFamily="18" charset="0"/>
              </a:rPr>
              <a:t>Orman İşletme Müdürlüğünden biri olan kurumumuz, 01.11.2011 tarihinde Dinar Orman İşletme Müdürlüğü Eskişehir Orman Bölge Müdürlüğüne bağlı olarak kurulmuş, 02.09.2013 tarihinde Isparta Bölge Müdürlüğüne bağlanmıştır. Müdürlüğümüzde alt birim olarak Dinar, Dazkırı ve Başmakçı  Orman İşletme Şefliği bulunmakta olup; Dinar, Dazkırı, Başmakçı ve Evciler ilçesi mülki sınırlarını kapsamaktadır.</a:t>
            </a:r>
          </a:p>
          <a:p>
            <a:pPr algn="just" fontAlgn="auto">
              <a:spcAft>
                <a:spcPts val="0"/>
              </a:spcAft>
              <a:buFont typeface="Arial" panose="020B0604020202020204" pitchFamily="34" charset="0"/>
              <a:buNone/>
              <a:defRPr/>
            </a:pPr>
            <a:r>
              <a:rPr lang="tr-TR" sz="6400" b="1" dirty="0">
                <a:solidFill>
                  <a:schemeClr val="tx1"/>
                </a:solidFill>
                <a:latin typeface="Times New Roman" pitchFamily="18" charset="0"/>
                <a:cs typeface="Times New Roman" pitchFamily="18" charset="0"/>
              </a:rPr>
              <a:t> </a:t>
            </a:r>
          </a:p>
          <a:p>
            <a:pPr algn="just" fontAlgn="auto">
              <a:spcAft>
                <a:spcPts val="0"/>
              </a:spcAft>
              <a:buFont typeface="Arial" panose="020B0604020202020204" pitchFamily="34" charset="0"/>
              <a:buNone/>
              <a:defRPr/>
            </a:pPr>
            <a:r>
              <a:rPr lang="tr-TR" sz="6400" b="1" dirty="0">
                <a:solidFill>
                  <a:schemeClr val="tx1"/>
                </a:solidFill>
                <a:latin typeface="Times New Roman" pitchFamily="18" charset="0"/>
                <a:cs typeface="Times New Roman" pitchFamily="18" charset="0"/>
              </a:rPr>
              <a:t> </a:t>
            </a:r>
          </a:p>
          <a:p>
            <a:pPr algn="just" fontAlgn="auto">
              <a:spcAft>
                <a:spcPts val="0"/>
              </a:spcAft>
              <a:buFont typeface="Arial" panose="020B0604020202020204" pitchFamily="34" charset="0"/>
              <a:buNone/>
              <a:defRPr/>
            </a:pPr>
            <a:r>
              <a:rPr lang="tr-TR" sz="6400" b="1" dirty="0" smtClean="0">
                <a:solidFill>
                  <a:schemeClr val="tx1"/>
                </a:solidFill>
                <a:latin typeface="Times New Roman" pitchFamily="18" charset="0"/>
                <a:cs typeface="Times New Roman" pitchFamily="18" charset="0"/>
              </a:rPr>
              <a:t>	İşletme </a:t>
            </a:r>
            <a:r>
              <a:rPr lang="tr-TR" sz="6400" b="1" dirty="0">
                <a:solidFill>
                  <a:schemeClr val="tx1"/>
                </a:solidFill>
                <a:latin typeface="Times New Roman" pitchFamily="18" charset="0"/>
                <a:cs typeface="Times New Roman" pitchFamily="18" charset="0"/>
              </a:rPr>
              <a:t>Müdürlüğümüz de  1 işletme Müdürü, 1 </a:t>
            </a:r>
            <a:r>
              <a:rPr lang="tr-TR" sz="6400" b="1" dirty="0" smtClean="0">
                <a:solidFill>
                  <a:schemeClr val="tx1"/>
                </a:solidFill>
                <a:latin typeface="Times New Roman" pitchFamily="18" charset="0"/>
                <a:cs typeface="Times New Roman" pitchFamily="18" charset="0"/>
              </a:rPr>
              <a:t>İşletme Müdür Yardımcısı, 3 Orman İşletmen Şefi, 8 </a:t>
            </a:r>
            <a:r>
              <a:rPr lang="tr-TR" sz="6400" b="1" dirty="0">
                <a:solidFill>
                  <a:schemeClr val="tx1"/>
                </a:solidFill>
                <a:latin typeface="Times New Roman" pitchFamily="18" charset="0"/>
                <a:cs typeface="Times New Roman" pitchFamily="18" charset="0"/>
              </a:rPr>
              <a:t>Orman Muhafaza Memuru,  </a:t>
            </a:r>
            <a:r>
              <a:rPr lang="tr-TR" sz="6400" b="1" dirty="0" smtClean="0">
                <a:solidFill>
                  <a:schemeClr val="tx1"/>
                </a:solidFill>
                <a:latin typeface="Times New Roman" pitchFamily="18" charset="0"/>
                <a:cs typeface="Times New Roman" pitchFamily="18" charset="0"/>
              </a:rPr>
              <a:t>10  </a:t>
            </a:r>
            <a:r>
              <a:rPr lang="tr-TR" sz="6400" b="1" dirty="0">
                <a:solidFill>
                  <a:schemeClr val="tx1"/>
                </a:solidFill>
                <a:latin typeface="Times New Roman" pitchFamily="18" charset="0"/>
                <a:cs typeface="Times New Roman" pitchFamily="18" charset="0"/>
              </a:rPr>
              <a:t>Büro memuru olmak üzere toplam 19 memur, 11 kadrolu işçi, </a:t>
            </a:r>
            <a:r>
              <a:rPr lang="tr-TR" sz="6400" b="1" dirty="0" smtClean="0">
                <a:solidFill>
                  <a:schemeClr val="tx1"/>
                </a:solidFill>
                <a:latin typeface="Times New Roman" pitchFamily="18" charset="0"/>
                <a:cs typeface="Times New Roman" pitchFamily="18" charset="0"/>
              </a:rPr>
              <a:t>30 </a:t>
            </a:r>
            <a:r>
              <a:rPr lang="tr-TR" sz="6400" b="1" dirty="0">
                <a:solidFill>
                  <a:schemeClr val="tx1"/>
                </a:solidFill>
                <a:latin typeface="Times New Roman" pitchFamily="18" charset="0"/>
                <a:cs typeface="Times New Roman" pitchFamily="18" charset="0"/>
              </a:rPr>
              <a:t>adet Orman yangınlarında mücadele kapsamında çalıştırılan mevsimlik işçi, genel toplamda </a:t>
            </a:r>
            <a:r>
              <a:rPr lang="tr-TR" sz="6400" b="1" dirty="0" smtClean="0">
                <a:solidFill>
                  <a:schemeClr val="tx1"/>
                </a:solidFill>
                <a:latin typeface="Times New Roman" pitchFamily="18" charset="0"/>
                <a:cs typeface="Times New Roman" pitchFamily="18" charset="0"/>
              </a:rPr>
              <a:t>83 </a:t>
            </a:r>
            <a:r>
              <a:rPr lang="tr-TR" sz="6400" b="1" dirty="0">
                <a:solidFill>
                  <a:schemeClr val="tx1"/>
                </a:solidFill>
                <a:latin typeface="Times New Roman" pitchFamily="18" charset="0"/>
                <a:cs typeface="Times New Roman" pitchFamily="18" charset="0"/>
              </a:rPr>
              <a:t>adet personel çalışmaktadır.</a:t>
            </a:r>
          </a:p>
          <a:p>
            <a:pPr algn="just" fontAlgn="auto">
              <a:spcAft>
                <a:spcPts val="0"/>
              </a:spcAft>
              <a:buFont typeface="Arial" panose="020B0604020202020204" pitchFamily="34" charset="0"/>
              <a:buNone/>
              <a:defRPr/>
            </a:pPr>
            <a:r>
              <a:rPr lang="tr-TR" sz="6400" b="1" dirty="0">
                <a:solidFill>
                  <a:schemeClr val="tx1"/>
                </a:solidFill>
                <a:latin typeface="Times New Roman" pitchFamily="18" charset="0"/>
                <a:cs typeface="Times New Roman" pitchFamily="18" charset="0"/>
              </a:rPr>
              <a:t> </a:t>
            </a:r>
          </a:p>
          <a:p>
            <a:pPr algn="l" fontAlgn="auto">
              <a:spcAft>
                <a:spcPts val="0"/>
              </a:spcAft>
              <a:buFont typeface="Arial" panose="020B0604020202020204" pitchFamily="34" charset="0"/>
              <a:buNone/>
              <a:defRPr/>
            </a:pPr>
            <a:r>
              <a:rPr lang="tr-TR" sz="6400" b="1" dirty="0" smtClean="0">
                <a:solidFill>
                  <a:schemeClr val="tx1"/>
                </a:solidFill>
                <a:latin typeface="Times New Roman" pitchFamily="18" charset="0"/>
                <a:cs typeface="Times New Roman" pitchFamily="18" charset="0"/>
              </a:rPr>
              <a:t>Müdürlüğümüzün Orman </a:t>
            </a:r>
            <a:r>
              <a:rPr lang="tr-TR" sz="6400" b="1" dirty="0">
                <a:solidFill>
                  <a:schemeClr val="tx1"/>
                </a:solidFill>
                <a:latin typeface="Times New Roman" pitchFamily="18" charset="0"/>
                <a:cs typeface="Times New Roman" pitchFamily="18" charset="0"/>
              </a:rPr>
              <a:t>yangınları ile mücadele kapsamında;</a:t>
            </a:r>
          </a:p>
          <a:p>
            <a:pPr algn="l" fontAlgn="auto">
              <a:spcAft>
                <a:spcPts val="0"/>
              </a:spcAft>
              <a:buFont typeface="Arial" panose="020B0604020202020204" pitchFamily="34" charset="0"/>
              <a:buNone/>
              <a:defRPr/>
            </a:pPr>
            <a:r>
              <a:rPr lang="tr-TR" sz="6400" b="1" dirty="0">
                <a:solidFill>
                  <a:schemeClr val="tx1"/>
                </a:solidFill>
                <a:latin typeface="Times New Roman" pitchFamily="18" charset="0"/>
                <a:cs typeface="Times New Roman" pitchFamily="18" charset="0"/>
              </a:rPr>
              <a:t>1 adet su ikmal aracı,</a:t>
            </a:r>
          </a:p>
          <a:p>
            <a:pPr algn="l" fontAlgn="auto">
              <a:spcAft>
                <a:spcPts val="0"/>
              </a:spcAft>
              <a:buFont typeface="Arial" panose="020B0604020202020204" pitchFamily="34" charset="0"/>
              <a:buNone/>
              <a:defRPr/>
            </a:pPr>
            <a:r>
              <a:rPr lang="tr-TR" sz="6400" b="1" dirty="0">
                <a:solidFill>
                  <a:schemeClr val="tx1"/>
                </a:solidFill>
                <a:latin typeface="Times New Roman" pitchFamily="18" charset="0"/>
                <a:cs typeface="Times New Roman" pitchFamily="18" charset="0"/>
              </a:rPr>
              <a:t>2 adet arasöz, </a:t>
            </a:r>
          </a:p>
          <a:p>
            <a:pPr algn="l" fontAlgn="auto">
              <a:spcAft>
                <a:spcPts val="0"/>
              </a:spcAft>
              <a:buFont typeface="Arial" panose="020B0604020202020204" pitchFamily="34" charset="0"/>
              <a:buNone/>
              <a:defRPr/>
            </a:pPr>
            <a:r>
              <a:rPr lang="tr-TR" sz="6400" b="1" dirty="0">
                <a:solidFill>
                  <a:schemeClr val="tx1"/>
                </a:solidFill>
                <a:latin typeface="Times New Roman" pitchFamily="18" charset="0"/>
                <a:cs typeface="Times New Roman" pitchFamily="18" charset="0"/>
              </a:rPr>
              <a:t>1 adet ilk mücadele aracı</a:t>
            </a:r>
          </a:p>
          <a:p>
            <a:pPr algn="l" fontAlgn="auto">
              <a:spcAft>
                <a:spcPts val="0"/>
              </a:spcAft>
              <a:buFont typeface="Arial" panose="020B0604020202020204" pitchFamily="34" charset="0"/>
              <a:buNone/>
              <a:defRPr/>
            </a:pPr>
            <a:r>
              <a:rPr lang="tr-TR" sz="6400" b="1" dirty="0">
                <a:solidFill>
                  <a:schemeClr val="tx1"/>
                </a:solidFill>
                <a:latin typeface="Times New Roman" pitchFamily="18" charset="0"/>
                <a:cs typeface="Times New Roman" pitchFamily="18" charset="0"/>
              </a:rPr>
              <a:t> </a:t>
            </a:r>
          </a:p>
          <a:p>
            <a:pPr algn="l" fontAlgn="auto">
              <a:spcAft>
                <a:spcPts val="0"/>
              </a:spcAft>
              <a:buFont typeface="Arial" panose="020B0604020202020204" pitchFamily="34" charset="0"/>
              <a:buNone/>
              <a:defRPr/>
            </a:pPr>
            <a:r>
              <a:rPr lang="tr-TR" sz="6400" b="1" dirty="0">
                <a:solidFill>
                  <a:schemeClr val="tx1"/>
                </a:solidFill>
                <a:latin typeface="Times New Roman" pitchFamily="18" charset="0"/>
                <a:cs typeface="Times New Roman" pitchFamily="18" charset="0"/>
              </a:rPr>
              <a:t>	Ormanların Korunması ve diğer ormancılık faaliyetlerin yürütülmesinde;</a:t>
            </a:r>
          </a:p>
          <a:p>
            <a:pPr algn="l" fontAlgn="auto">
              <a:spcAft>
                <a:spcPts val="0"/>
              </a:spcAft>
              <a:buFont typeface="Arial" panose="020B0604020202020204" pitchFamily="34" charset="0"/>
              <a:buNone/>
              <a:defRPr/>
            </a:pPr>
            <a:r>
              <a:rPr lang="tr-TR" sz="6400" b="1" dirty="0">
                <a:solidFill>
                  <a:schemeClr val="tx1"/>
                </a:solidFill>
                <a:latin typeface="Times New Roman" pitchFamily="18" charset="0"/>
                <a:cs typeface="Times New Roman" pitchFamily="18" charset="0"/>
              </a:rPr>
              <a:t> </a:t>
            </a:r>
          </a:p>
          <a:p>
            <a:pPr lvl="2" algn="l" fontAlgn="auto">
              <a:spcAft>
                <a:spcPts val="0"/>
              </a:spcAft>
              <a:buFont typeface="Arial" panose="020B0604020202020204" pitchFamily="34" charset="0"/>
              <a:buNone/>
              <a:defRPr/>
            </a:pPr>
            <a:r>
              <a:rPr lang="tr-TR" sz="6400" b="1" dirty="0">
                <a:solidFill>
                  <a:schemeClr val="tx1"/>
                </a:solidFill>
                <a:latin typeface="Times New Roman" pitchFamily="18" charset="0"/>
                <a:cs typeface="Times New Roman" pitchFamily="18" charset="0"/>
              </a:rPr>
              <a:t>4 adet pikap</a:t>
            </a:r>
          </a:p>
          <a:p>
            <a:pPr lvl="2" algn="l" fontAlgn="auto">
              <a:spcAft>
                <a:spcPts val="0"/>
              </a:spcAft>
              <a:buFont typeface="Arial" panose="020B0604020202020204" pitchFamily="34" charset="0"/>
              <a:buNone/>
              <a:defRPr/>
            </a:pPr>
            <a:r>
              <a:rPr lang="tr-TR" sz="6400" b="1" dirty="0">
                <a:solidFill>
                  <a:schemeClr val="tx1"/>
                </a:solidFill>
                <a:latin typeface="Times New Roman" pitchFamily="18" charset="0"/>
                <a:cs typeface="Times New Roman" pitchFamily="18" charset="0"/>
              </a:rPr>
              <a:t>2 adet motosiklet toplam 10 adet araç  bulunmaktadır.</a:t>
            </a:r>
          </a:p>
          <a:p>
            <a:pPr algn="l" fontAlgn="auto">
              <a:spcAft>
                <a:spcPts val="0"/>
              </a:spcAft>
              <a:buFont typeface="Arial" panose="020B0604020202020204" pitchFamily="34" charset="0"/>
              <a:buNone/>
              <a:defRPr/>
            </a:pPr>
            <a:r>
              <a:rPr lang="tr-TR" sz="6400" b="1" dirty="0">
                <a:solidFill>
                  <a:schemeClr val="tx1"/>
                </a:solidFill>
                <a:latin typeface="Times New Roman" pitchFamily="18" charset="0"/>
                <a:cs typeface="Times New Roman" pitchFamily="18" charset="0"/>
              </a:rPr>
              <a:t> </a:t>
            </a:r>
          </a:p>
          <a:p>
            <a:pPr fontAlgn="auto">
              <a:spcAft>
                <a:spcPts val="0"/>
              </a:spcAft>
              <a:buFont typeface="Arial" panose="020B0604020202020204" pitchFamily="34" charset="0"/>
              <a:buNone/>
              <a:defRPr/>
            </a:pPr>
            <a:r>
              <a:rPr lang="tr-TR" sz="6200" b="1" u="sng" dirty="0" smtClean="0">
                <a:solidFill>
                  <a:srgbClr val="FF0000"/>
                </a:solidFill>
              </a:rPr>
              <a:t>2015 </a:t>
            </a:r>
            <a:r>
              <a:rPr lang="tr-TR" sz="6200" b="1" u="sng" dirty="0">
                <a:solidFill>
                  <a:srgbClr val="FF0000"/>
                </a:solidFill>
              </a:rPr>
              <a:t>yılında  Orman Yangını çıkmamıştır.</a:t>
            </a:r>
            <a:endParaRPr lang="tr-TR" sz="5500" b="1" dirty="0">
              <a:solidFill>
                <a:srgbClr val="FF0000"/>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288" y="333375"/>
            <a:ext cx="8569325" cy="6048375"/>
          </a:xfrm>
        </p:spPr>
        <p:txBody>
          <a:bodyPr>
            <a:normAutofit/>
          </a:bodyPr>
          <a:lstStyle/>
          <a:p>
            <a:pPr algn="just"/>
            <a:r>
              <a:rPr lang="tr-TR" sz="1400" b="1" dirty="0" smtClean="0">
                <a:solidFill>
                  <a:schemeClr val="tx1"/>
                </a:solidFill>
              </a:rPr>
              <a:t>	</a:t>
            </a:r>
            <a:r>
              <a:rPr lang="tr-TR" sz="1400" b="1" dirty="0" smtClean="0">
                <a:solidFill>
                  <a:srgbClr val="898989"/>
                </a:solidFill>
              </a:rPr>
              <a:t> </a:t>
            </a:r>
          </a:p>
          <a:p>
            <a:r>
              <a:rPr lang="tr-TR" sz="3000" b="1" dirty="0" smtClean="0">
                <a:solidFill>
                  <a:srgbClr val="FF0000"/>
                </a:solidFill>
                <a:latin typeface="Times New Roman" pitchFamily="18" charset="0"/>
                <a:cs typeface="Times New Roman" pitchFamily="18" charset="0"/>
              </a:rPr>
              <a:t>OSMANGAZİ EDAŞ DİNAR İŞLETME ŞEFLİĞİ</a:t>
            </a:r>
          </a:p>
          <a:p>
            <a:r>
              <a:rPr lang="tr-TR" sz="1600" b="1" dirty="0" smtClean="0">
                <a:solidFill>
                  <a:srgbClr val="898989"/>
                </a:solidFill>
              </a:rPr>
              <a:t> </a:t>
            </a:r>
            <a:endParaRPr lang="tr-TR" sz="1600" dirty="0" smtClean="0">
              <a:solidFill>
                <a:srgbClr val="898989"/>
              </a:solidFill>
            </a:endParaRPr>
          </a:p>
          <a:p>
            <a:pPr algn="just"/>
            <a:r>
              <a:rPr lang="tr-TR" sz="1600" b="1" dirty="0" smtClean="0">
                <a:solidFill>
                  <a:schemeClr val="tx1"/>
                </a:solidFill>
              </a:rPr>
              <a:t>	</a:t>
            </a:r>
            <a:r>
              <a:rPr lang="tr-TR" sz="1600" b="1" dirty="0" smtClean="0">
                <a:solidFill>
                  <a:schemeClr val="tx1"/>
                </a:solidFill>
                <a:latin typeface="Times New Roman" pitchFamily="18" charset="0"/>
                <a:cs typeface="Times New Roman" pitchFamily="18" charset="0"/>
              </a:rPr>
              <a:t>İlçe merkezinde ve köylerimizin tümünde elektrik mevcuttur. Dinar İlçesi Merkez, Beldeler ve köylerin elektrik </a:t>
            </a:r>
            <a:r>
              <a:rPr lang="tr-TR" sz="1600" b="1" dirty="0" err="1" smtClean="0">
                <a:solidFill>
                  <a:schemeClr val="tx1"/>
                </a:solidFill>
                <a:latin typeface="Times New Roman" pitchFamily="18" charset="0"/>
                <a:cs typeface="Times New Roman" pitchFamily="18" charset="0"/>
              </a:rPr>
              <a:t>ihtiyacı,Sandıklı</a:t>
            </a:r>
            <a:r>
              <a:rPr lang="tr-TR" sz="1600" b="1" dirty="0" smtClean="0">
                <a:solidFill>
                  <a:schemeClr val="tx1"/>
                </a:solidFill>
                <a:latin typeface="Times New Roman" pitchFamily="18" charset="0"/>
                <a:cs typeface="Times New Roman" pitchFamily="18" charset="0"/>
              </a:rPr>
              <a:t> </a:t>
            </a:r>
            <a:r>
              <a:rPr lang="tr-TR" sz="1600" b="1" dirty="0" err="1" smtClean="0">
                <a:solidFill>
                  <a:schemeClr val="tx1"/>
                </a:solidFill>
                <a:latin typeface="Times New Roman" pitchFamily="18" charset="0"/>
                <a:cs typeface="Times New Roman" pitchFamily="18" charset="0"/>
              </a:rPr>
              <a:t>Teaş</a:t>
            </a:r>
            <a:r>
              <a:rPr lang="tr-TR" sz="1600" b="1" dirty="0" smtClean="0">
                <a:solidFill>
                  <a:schemeClr val="tx1"/>
                </a:solidFill>
                <a:latin typeface="Times New Roman" pitchFamily="18" charset="0"/>
                <a:cs typeface="Times New Roman" pitchFamily="18" charset="0"/>
              </a:rPr>
              <a:t> Trafo merkezinden karşılanmakta iken 2013 yılı 9. Ayı itibariyle Dinar Trafo Merkezinin faaliyete girmesiyle enerji yönünden ilçede ki sıkıntı sona ermiştir. </a:t>
            </a:r>
          </a:p>
          <a:p>
            <a:pPr algn="just"/>
            <a:r>
              <a:rPr lang="tr-TR" sz="1600" b="1" dirty="0" smtClean="0">
                <a:solidFill>
                  <a:schemeClr val="tx1"/>
                </a:solidFill>
                <a:latin typeface="Times New Roman" pitchFamily="18" charset="0"/>
                <a:cs typeface="Times New Roman" pitchFamily="18" charset="0"/>
              </a:rPr>
              <a:t>	İlçemize GÜR-İŞ OLGU ENERJİ tarafından 115 MW kapasiteli 50 adet Rüzgar Tribünü kurulmuştur. </a:t>
            </a:r>
          </a:p>
          <a:p>
            <a:pPr algn="just"/>
            <a:r>
              <a:rPr lang="tr-TR" sz="1600" b="1" dirty="0" smtClean="0">
                <a:solidFill>
                  <a:schemeClr val="tx1"/>
                </a:solidFill>
                <a:latin typeface="Times New Roman" pitchFamily="18" charset="0"/>
                <a:cs typeface="Times New Roman" pitchFamily="18" charset="0"/>
              </a:rPr>
              <a:t>	</a:t>
            </a:r>
            <a:r>
              <a:rPr lang="tr-TR" sz="1600" b="1" dirty="0" err="1" smtClean="0">
                <a:solidFill>
                  <a:schemeClr val="tx1"/>
                </a:solidFill>
                <a:latin typeface="Times New Roman" pitchFamily="18" charset="0"/>
                <a:cs typeface="Times New Roman" pitchFamily="18" charset="0"/>
              </a:rPr>
              <a:t>Çölovası</a:t>
            </a:r>
            <a:r>
              <a:rPr lang="tr-TR" sz="1600" b="1" dirty="0" smtClean="0">
                <a:solidFill>
                  <a:schemeClr val="tx1"/>
                </a:solidFill>
                <a:latin typeface="Times New Roman" pitchFamily="18" charset="0"/>
                <a:cs typeface="Times New Roman" pitchFamily="18" charset="0"/>
              </a:rPr>
              <a:t> olarak tabir edilen bölgede elektrik sıkıntılarının sonlandırılması amacıyla 1 adet trafo merkezi inşaatına başlanmış olup 2015 yılında içerisinde faaliyete  geçmiştir</a:t>
            </a:r>
            <a:r>
              <a:rPr lang="tr-TR" sz="1600" dirty="0" smtClean="0">
                <a:solidFill>
                  <a:srgbClr val="898989"/>
                </a:solidFill>
                <a:latin typeface="Times New Roman" pitchFamily="18" charset="0"/>
                <a:cs typeface="Times New Roman" pitchFamily="18" charset="0"/>
              </a:rPr>
              <a:t>.</a:t>
            </a:r>
          </a:p>
          <a:p>
            <a:pPr algn="just"/>
            <a:endParaRPr lang="tr-TR" sz="1400" b="1" dirty="0" smtClean="0">
              <a:solidFill>
                <a:schemeClr val="tx1"/>
              </a:solidFill>
            </a:endParaRPr>
          </a:p>
          <a:p>
            <a:pPr algn="just"/>
            <a:endParaRPr lang="tr-TR" sz="1400" b="1" dirty="0" smtClean="0">
              <a:solidFill>
                <a:schemeClr val="tx1"/>
              </a:solidFill>
            </a:endParaRPr>
          </a:p>
          <a:p>
            <a:pPr algn="just"/>
            <a:endParaRPr lang="tr-TR" sz="1400" b="1" dirty="0" smtClean="0">
              <a:solidFill>
                <a:schemeClr val="tx1"/>
              </a:solidFill>
            </a:endParaRPr>
          </a:p>
          <a:p>
            <a:pPr algn="just"/>
            <a:endParaRPr lang="tr-TR" sz="1400" b="1" dirty="0" smtClean="0">
              <a:solidFill>
                <a:schemeClr val="tx1"/>
              </a:solidFill>
            </a:endParaRPr>
          </a:p>
          <a:p>
            <a:pPr algn="just"/>
            <a:endParaRPr lang="tr-TR" sz="1400" b="1" dirty="0" smtClean="0">
              <a:solidFill>
                <a:schemeClr val="tx1"/>
              </a:solidFill>
            </a:endParaRPr>
          </a:p>
          <a:p>
            <a:pPr algn="just"/>
            <a:endParaRPr lang="tr-TR" sz="1400" b="1" dirty="0" smtClean="0">
              <a:solidFill>
                <a:schemeClr val="tx1"/>
              </a:solidFill>
            </a:endParaRPr>
          </a:p>
          <a:p>
            <a:pPr algn="just"/>
            <a:endParaRPr lang="tr-TR" sz="1400" b="1" dirty="0" smtClean="0">
              <a:solidFill>
                <a:schemeClr val="tx1"/>
              </a:solidFill>
            </a:endParaRPr>
          </a:p>
          <a:p>
            <a:pPr algn="just"/>
            <a:endParaRPr lang="tr-TR" sz="1400" b="1" dirty="0" smtClean="0">
              <a:solidFill>
                <a:schemeClr val="tx1"/>
              </a:solidFill>
            </a:endParaRPr>
          </a:p>
          <a:p>
            <a:pPr algn="just"/>
            <a:endParaRPr lang="tr-TR" sz="1400" b="1" dirty="0" smtClean="0">
              <a:solidFill>
                <a:schemeClr val="tx1"/>
              </a:solidFill>
            </a:endParaRPr>
          </a:p>
        </p:txBody>
      </p:sp>
      <p:pic>
        <p:nvPicPr>
          <p:cNvPr id="25602" name="Picture 2"/>
          <p:cNvPicPr>
            <a:picLocks noChangeAspect="1" noChangeArrowheads="1"/>
          </p:cNvPicPr>
          <p:nvPr/>
        </p:nvPicPr>
        <p:blipFill>
          <a:blip r:embed="rId2" cstate="print"/>
          <a:srcRect/>
          <a:stretch>
            <a:fillRect/>
          </a:stretch>
        </p:blipFill>
        <p:spPr bwMode="auto">
          <a:xfrm>
            <a:off x="1011238" y="3663950"/>
            <a:ext cx="3200400" cy="2428875"/>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5076825" y="3644900"/>
            <a:ext cx="323850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288" y="260648"/>
            <a:ext cx="8569325" cy="6048375"/>
          </a:xfrm>
        </p:spPr>
        <p:txBody>
          <a:bodyPr rtlCol="0">
            <a:normAutofit/>
          </a:bodyPr>
          <a:lstStyle/>
          <a:p>
            <a:pPr fontAlgn="auto">
              <a:spcAft>
                <a:spcPts val="0"/>
              </a:spcAft>
              <a:buFont typeface="Arial" panose="020B0604020202020204" pitchFamily="34" charset="0"/>
              <a:buNone/>
              <a:defRPr/>
            </a:pPr>
            <a:r>
              <a:rPr lang="tr-TR" sz="3000" b="1" dirty="0" smtClean="0">
                <a:solidFill>
                  <a:srgbClr val="FF0000"/>
                </a:solidFill>
                <a:latin typeface="Times New Roman" pitchFamily="18" charset="0"/>
                <a:cs typeface="Times New Roman" pitchFamily="18" charset="0"/>
              </a:rPr>
              <a:t>EĞİTİM DURUMU</a:t>
            </a:r>
          </a:p>
          <a:p>
            <a:pPr algn="just" fontAlgn="auto">
              <a:spcAft>
                <a:spcPts val="0"/>
              </a:spcAft>
              <a:buFont typeface="Arial" panose="020B0604020202020204" pitchFamily="34" charset="0"/>
              <a:buNone/>
              <a:defRPr/>
            </a:pPr>
            <a:endParaRPr lang="tr-TR" sz="4400" b="1" dirty="0" smtClean="0">
              <a:solidFill>
                <a:srgbClr val="FF0000"/>
              </a:solidFill>
            </a:endParaRPr>
          </a:p>
          <a:p>
            <a:pPr algn="l" fontAlgn="auto">
              <a:spcAft>
                <a:spcPts val="0"/>
              </a:spcAft>
              <a:buFont typeface="Arial" panose="020B0604020202020204" pitchFamily="34" charset="0"/>
              <a:buNone/>
              <a:defRPr/>
            </a:pPr>
            <a:r>
              <a:rPr lang="tr-TR" sz="3500" b="1" dirty="0" smtClean="0">
                <a:solidFill>
                  <a:schemeClr val="tx1"/>
                </a:solidFill>
              </a:rPr>
              <a:t> </a:t>
            </a:r>
            <a:endParaRPr lang="tr-TR" sz="30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1421884545"/>
              </p:ext>
            </p:extLst>
          </p:nvPr>
        </p:nvGraphicFramePr>
        <p:xfrm>
          <a:off x="611188" y="1196975"/>
          <a:ext cx="3384376" cy="4682206"/>
        </p:xfrm>
        <a:graphic>
          <a:graphicData uri="http://schemas.openxmlformats.org/drawingml/2006/table">
            <a:tbl>
              <a:tblPr>
                <a:tableStyleId>{5C22544A-7EE6-4342-B048-85BDC9FD1C3A}</a:tableStyleId>
              </a:tblPr>
              <a:tblGrid>
                <a:gridCol w="2664296"/>
                <a:gridCol w="720080"/>
              </a:tblGrid>
              <a:tr h="303262">
                <a:tc>
                  <a:txBody>
                    <a:bodyPr/>
                    <a:lstStyle/>
                    <a:p>
                      <a:pPr algn="l">
                        <a:spcAft>
                          <a:spcPts val="0"/>
                        </a:spcAft>
                      </a:pPr>
                      <a:r>
                        <a:rPr lang="tr-TR" sz="1000" dirty="0">
                          <a:effectLst/>
                        </a:rPr>
                        <a:t>O K U L    V E    K U R U M    T Ü R Ü</a:t>
                      </a:r>
                      <a:endParaRPr lang="tr-TR" sz="1000" dirty="0">
                        <a:effectLst/>
                        <a:latin typeface="Times New Roman"/>
                        <a:ea typeface="Times New Roman"/>
                      </a:endParaRPr>
                    </a:p>
                  </a:txBody>
                  <a:tcPr marL="40205" marR="40205" marT="0" marB="0" anchor="ctr"/>
                </a:tc>
                <a:tc>
                  <a:txBody>
                    <a:bodyPr/>
                    <a:lstStyle/>
                    <a:p>
                      <a:pPr marL="38100" algn="l">
                        <a:spcAft>
                          <a:spcPts val="0"/>
                        </a:spcAft>
                      </a:pPr>
                      <a:r>
                        <a:rPr lang="tr-TR" sz="1000" dirty="0">
                          <a:effectLst/>
                        </a:rPr>
                        <a:t>     </a:t>
                      </a:r>
                      <a:r>
                        <a:rPr lang="tr-TR" sz="1000" dirty="0" smtClean="0">
                          <a:effectLst/>
                        </a:rPr>
                        <a:t> </a:t>
                      </a:r>
                      <a:r>
                        <a:rPr lang="tr-TR" sz="1000" dirty="0">
                          <a:effectLst/>
                        </a:rPr>
                        <a:t>Sayısı</a:t>
                      </a:r>
                      <a:endParaRPr lang="tr-TR" sz="1000" dirty="0">
                        <a:effectLst/>
                        <a:latin typeface="Times New Roman"/>
                        <a:ea typeface="Times New Roman"/>
                      </a:endParaRPr>
                    </a:p>
                  </a:txBody>
                  <a:tcPr marL="40205" marR="40205" marT="0" marB="0" anchor="ctr"/>
                </a:tc>
              </a:tr>
              <a:tr h="223426">
                <a:tc>
                  <a:txBody>
                    <a:bodyPr/>
                    <a:lstStyle/>
                    <a:p>
                      <a:pPr algn="l">
                        <a:spcAft>
                          <a:spcPts val="0"/>
                        </a:spcAft>
                      </a:pPr>
                      <a:r>
                        <a:rPr lang="tr-TR" sz="1000">
                          <a:effectLst/>
                        </a:rPr>
                        <a:t>Anaokulu</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a:effectLst/>
                        </a:rPr>
                        <a:t>1</a:t>
                      </a:r>
                      <a:endParaRPr lang="tr-TR" sz="1000" b="1" dirty="0">
                        <a:effectLst/>
                        <a:latin typeface="Times New Roman"/>
                        <a:ea typeface="Times New Roman"/>
                      </a:endParaRPr>
                    </a:p>
                  </a:txBody>
                  <a:tcPr marL="40205" marR="40205" marT="0" marB="0" anchor="ctr"/>
                </a:tc>
              </a:tr>
              <a:tr h="223426">
                <a:tc>
                  <a:txBody>
                    <a:bodyPr/>
                    <a:lstStyle/>
                    <a:p>
                      <a:pPr algn="l">
                        <a:spcAft>
                          <a:spcPts val="0"/>
                        </a:spcAft>
                      </a:pPr>
                      <a:r>
                        <a:rPr lang="tr-TR" sz="1000">
                          <a:effectLst/>
                        </a:rPr>
                        <a:t>Müstakil İlkokul</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smtClean="0">
                          <a:effectLst/>
                        </a:rPr>
                        <a:t>17</a:t>
                      </a:r>
                      <a:endParaRPr lang="tr-TR" sz="1000" b="1" dirty="0">
                        <a:effectLst/>
                        <a:latin typeface="Times New Roman"/>
                        <a:ea typeface="Times New Roman"/>
                      </a:endParaRPr>
                    </a:p>
                  </a:txBody>
                  <a:tcPr marL="40205" marR="40205" marT="0" marB="0" anchor="ctr"/>
                </a:tc>
              </a:tr>
              <a:tr h="223426">
                <a:tc>
                  <a:txBody>
                    <a:bodyPr/>
                    <a:lstStyle/>
                    <a:p>
                      <a:pPr algn="l">
                        <a:spcAft>
                          <a:spcPts val="0"/>
                        </a:spcAft>
                      </a:pPr>
                      <a:r>
                        <a:rPr lang="tr-TR" sz="1000">
                          <a:effectLst/>
                        </a:rPr>
                        <a:t>Birleştirilmiş Sınıflı İlkokul</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smtClean="0">
                          <a:effectLst/>
                        </a:rPr>
                        <a:t>12</a:t>
                      </a:r>
                      <a:endParaRPr lang="tr-TR" sz="1000" b="1" dirty="0">
                        <a:effectLst/>
                        <a:latin typeface="Times New Roman"/>
                        <a:ea typeface="Times New Roman"/>
                      </a:endParaRPr>
                    </a:p>
                  </a:txBody>
                  <a:tcPr marL="40205" marR="40205" marT="0" marB="0" anchor="ctr"/>
                </a:tc>
              </a:tr>
              <a:tr h="291775">
                <a:tc>
                  <a:txBody>
                    <a:bodyPr/>
                    <a:lstStyle/>
                    <a:p>
                      <a:pPr algn="l">
                        <a:spcAft>
                          <a:spcPts val="0"/>
                        </a:spcAft>
                      </a:pPr>
                      <a:r>
                        <a:rPr lang="tr-TR" sz="1000">
                          <a:effectLst/>
                        </a:rPr>
                        <a:t>Ortaokullar </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smtClean="0">
                          <a:effectLst/>
                        </a:rPr>
                        <a:t>16</a:t>
                      </a:r>
                      <a:endParaRPr lang="tr-TR" sz="1000" b="1" dirty="0">
                        <a:effectLst/>
                        <a:latin typeface="Times New Roman"/>
                        <a:ea typeface="Times New Roman"/>
                      </a:endParaRPr>
                    </a:p>
                  </a:txBody>
                  <a:tcPr marL="40205" marR="40205" marT="0" marB="0" anchor="ctr"/>
                </a:tc>
              </a:tr>
              <a:tr h="261909">
                <a:tc>
                  <a:txBody>
                    <a:bodyPr/>
                    <a:lstStyle/>
                    <a:p>
                      <a:pPr algn="l">
                        <a:spcAft>
                          <a:spcPts val="0"/>
                        </a:spcAft>
                      </a:pPr>
                      <a:r>
                        <a:rPr lang="tr-TR" sz="1000">
                          <a:effectLst/>
                        </a:rPr>
                        <a:t> İLKOKUL-ORTAOKUL-ANAOKULU TOPLAMI</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a:effectLst/>
                        </a:rPr>
                        <a:t>  </a:t>
                      </a:r>
                      <a:r>
                        <a:rPr lang="tr-TR" sz="1000" b="1" dirty="0" smtClean="0">
                          <a:effectLst/>
                        </a:rPr>
                        <a:t>47</a:t>
                      </a:r>
                      <a:endParaRPr lang="tr-TR" sz="1000" b="1" dirty="0">
                        <a:effectLst/>
                        <a:latin typeface="Times New Roman"/>
                        <a:ea typeface="Times New Roman"/>
                      </a:endParaRPr>
                    </a:p>
                  </a:txBody>
                  <a:tcPr marL="40205" marR="40205" marT="0" marB="0" anchor="ctr"/>
                </a:tc>
              </a:tr>
              <a:tr h="223426">
                <a:tc>
                  <a:txBody>
                    <a:bodyPr/>
                    <a:lstStyle/>
                    <a:p>
                      <a:pPr algn="l">
                        <a:spcAft>
                          <a:spcPts val="0"/>
                        </a:spcAft>
                      </a:pPr>
                      <a:r>
                        <a:rPr lang="tr-TR" sz="1000">
                          <a:effectLst/>
                        </a:rPr>
                        <a:t>Fen Lisesi </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a:effectLst/>
                        </a:rPr>
                        <a:t>1</a:t>
                      </a:r>
                      <a:endParaRPr lang="tr-TR" sz="1000" b="1" dirty="0">
                        <a:effectLst/>
                        <a:latin typeface="Times New Roman"/>
                        <a:ea typeface="Times New Roman"/>
                      </a:endParaRPr>
                    </a:p>
                  </a:txBody>
                  <a:tcPr marL="40205" marR="40205" marT="0" marB="0" anchor="ctr"/>
                </a:tc>
              </a:tr>
              <a:tr h="223426">
                <a:tc>
                  <a:txBody>
                    <a:bodyPr/>
                    <a:lstStyle/>
                    <a:p>
                      <a:pPr algn="l">
                        <a:spcAft>
                          <a:spcPts val="0"/>
                        </a:spcAft>
                      </a:pPr>
                      <a:r>
                        <a:rPr lang="tr-TR" sz="1000">
                          <a:effectLst/>
                        </a:rPr>
                        <a:t>Anadolu Lisesi</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a:effectLst/>
                        </a:rPr>
                        <a:t>3</a:t>
                      </a:r>
                      <a:endParaRPr lang="tr-TR" sz="1000" b="1" dirty="0">
                        <a:effectLst/>
                        <a:latin typeface="Times New Roman"/>
                        <a:ea typeface="Times New Roman"/>
                      </a:endParaRPr>
                    </a:p>
                  </a:txBody>
                  <a:tcPr marL="40205" marR="40205" marT="0" marB="0" anchor="ctr"/>
                </a:tc>
              </a:tr>
              <a:tr h="290627">
                <a:tc>
                  <a:txBody>
                    <a:bodyPr/>
                    <a:lstStyle/>
                    <a:p>
                      <a:pPr algn="l">
                        <a:spcAft>
                          <a:spcPts val="0"/>
                        </a:spcAft>
                      </a:pPr>
                      <a:r>
                        <a:rPr lang="tr-TR" sz="1000">
                          <a:effectLst/>
                        </a:rPr>
                        <a:t>Anadolu İmam-Hatip Lisesi</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a:effectLst/>
                        </a:rPr>
                        <a:t>1</a:t>
                      </a:r>
                      <a:endParaRPr lang="tr-TR" sz="1000" b="1" dirty="0">
                        <a:effectLst/>
                        <a:latin typeface="Times New Roman"/>
                        <a:ea typeface="Times New Roman"/>
                      </a:endParaRPr>
                    </a:p>
                  </a:txBody>
                  <a:tcPr marL="40205" marR="40205" marT="0" marB="0" anchor="ctr"/>
                </a:tc>
              </a:tr>
              <a:tr h="151631">
                <a:tc>
                  <a:txBody>
                    <a:bodyPr/>
                    <a:lstStyle/>
                    <a:p>
                      <a:pPr algn="l">
                        <a:spcAft>
                          <a:spcPts val="0"/>
                        </a:spcAft>
                      </a:pPr>
                      <a:r>
                        <a:rPr lang="tr-TR" sz="1000">
                          <a:effectLst/>
                        </a:rPr>
                        <a:t> Mesleki ve Teknik Eğitim Merkezi</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a:effectLst/>
                        </a:rPr>
                        <a:t>1</a:t>
                      </a:r>
                      <a:endParaRPr lang="tr-TR" sz="1000" b="1" dirty="0">
                        <a:effectLst/>
                        <a:latin typeface="Times New Roman"/>
                        <a:ea typeface="Times New Roman"/>
                      </a:endParaRPr>
                    </a:p>
                  </a:txBody>
                  <a:tcPr marL="40205" marR="40205" marT="0" marB="0" anchor="ctr"/>
                </a:tc>
              </a:tr>
              <a:tr h="303262">
                <a:tc>
                  <a:txBody>
                    <a:bodyPr/>
                    <a:lstStyle/>
                    <a:p>
                      <a:pPr algn="l">
                        <a:spcAft>
                          <a:spcPts val="0"/>
                        </a:spcAft>
                      </a:pPr>
                      <a:r>
                        <a:rPr lang="tr-TR" sz="1000" dirty="0">
                          <a:effectLst/>
                        </a:rPr>
                        <a:t> </a:t>
                      </a:r>
                    </a:p>
                    <a:p>
                      <a:pPr algn="l">
                        <a:spcAft>
                          <a:spcPts val="0"/>
                        </a:spcAft>
                      </a:pPr>
                      <a:r>
                        <a:rPr lang="tr-TR" sz="1000" dirty="0">
                          <a:effectLst/>
                        </a:rPr>
                        <a:t>Dinar Mesleki ve Teknik Anadolu Lisesi </a:t>
                      </a:r>
                      <a:endParaRPr lang="tr-TR" sz="1000" dirty="0" smtClean="0">
                        <a:effectLst/>
                      </a:endParaRPr>
                    </a:p>
                    <a:p>
                      <a:pPr algn="l">
                        <a:spcAft>
                          <a:spcPts val="0"/>
                        </a:spcAft>
                      </a:pPr>
                      <a:r>
                        <a:rPr lang="tr-TR" sz="1000" dirty="0" smtClean="0">
                          <a:effectLst/>
                        </a:rPr>
                        <a:t>(</a:t>
                      </a:r>
                      <a:r>
                        <a:rPr lang="tr-TR" sz="1000" dirty="0">
                          <a:effectLst/>
                        </a:rPr>
                        <a:t>Anadolu Sağlık Meslek Lisesi)</a:t>
                      </a:r>
                      <a:endParaRPr lang="tr-TR" sz="1000" dirty="0">
                        <a:effectLst/>
                        <a:latin typeface="Times New Roman"/>
                        <a:ea typeface="Times New Roman"/>
                      </a:endParaRPr>
                    </a:p>
                  </a:txBody>
                  <a:tcPr marL="40205" marR="40205" marT="0" marB="0" anchor="ctr"/>
                </a:tc>
                <a:tc>
                  <a:txBody>
                    <a:bodyPr/>
                    <a:lstStyle/>
                    <a:p>
                      <a:pPr algn="ctr">
                        <a:spcAft>
                          <a:spcPts val="0"/>
                        </a:spcAft>
                      </a:pPr>
                      <a:r>
                        <a:rPr lang="tr-TR" sz="1000" b="1" dirty="0">
                          <a:effectLst/>
                        </a:rPr>
                        <a:t>1</a:t>
                      </a:r>
                      <a:endParaRPr lang="tr-TR" sz="1000" b="1" dirty="0">
                        <a:effectLst/>
                        <a:latin typeface="Times New Roman"/>
                        <a:ea typeface="Times New Roman"/>
                      </a:endParaRPr>
                    </a:p>
                  </a:txBody>
                  <a:tcPr marL="40205" marR="40205" marT="0" marB="0" anchor="ctr"/>
                </a:tc>
              </a:tr>
              <a:tr h="223426">
                <a:tc>
                  <a:txBody>
                    <a:bodyPr/>
                    <a:lstStyle/>
                    <a:p>
                      <a:pPr algn="l">
                        <a:spcAft>
                          <a:spcPts val="0"/>
                        </a:spcAft>
                      </a:pPr>
                      <a:r>
                        <a:rPr lang="tr-TR" sz="1000" dirty="0">
                          <a:effectLst/>
                        </a:rPr>
                        <a:t>Çok Programlı Lisesi</a:t>
                      </a:r>
                      <a:endParaRPr lang="tr-TR" sz="1000" dirty="0">
                        <a:effectLst/>
                        <a:latin typeface="Times New Roman"/>
                        <a:ea typeface="Times New Roman"/>
                      </a:endParaRPr>
                    </a:p>
                  </a:txBody>
                  <a:tcPr marL="40205" marR="40205" marT="0" marB="0" anchor="ctr"/>
                </a:tc>
                <a:tc>
                  <a:txBody>
                    <a:bodyPr/>
                    <a:lstStyle/>
                    <a:p>
                      <a:pPr algn="ctr">
                        <a:spcAft>
                          <a:spcPts val="0"/>
                        </a:spcAft>
                      </a:pPr>
                      <a:r>
                        <a:rPr lang="tr-TR" sz="1000" b="1" dirty="0">
                          <a:effectLst/>
                        </a:rPr>
                        <a:t>2</a:t>
                      </a:r>
                      <a:endParaRPr lang="tr-TR" sz="1000" b="1" dirty="0">
                        <a:effectLst/>
                        <a:latin typeface="Times New Roman"/>
                        <a:ea typeface="Times New Roman"/>
                      </a:endParaRPr>
                    </a:p>
                  </a:txBody>
                  <a:tcPr marL="40205" marR="40205" marT="0" marB="0" anchor="ctr"/>
                </a:tc>
              </a:tr>
              <a:tr h="233765">
                <a:tc>
                  <a:txBody>
                    <a:bodyPr/>
                    <a:lstStyle/>
                    <a:p>
                      <a:pPr algn="l">
                        <a:spcAft>
                          <a:spcPts val="0"/>
                        </a:spcAft>
                      </a:pPr>
                      <a:r>
                        <a:rPr lang="tr-TR" sz="1000">
                          <a:effectLst/>
                        </a:rPr>
                        <a:t>LİSELER TOPLAMI</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a:effectLst/>
                        </a:rPr>
                        <a:t>9</a:t>
                      </a:r>
                      <a:endParaRPr lang="tr-TR" sz="1000" b="1" dirty="0">
                        <a:effectLst/>
                        <a:latin typeface="Times New Roman"/>
                        <a:ea typeface="Times New Roman"/>
                      </a:endParaRPr>
                    </a:p>
                  </a:txBody>
                  <a:tcPr marL="40205" marR="40205" marT="0" marB="0" anchor="ctr"/>
                </a:tc>
              </a:tr>
              <a:tr h="185519">
                <a:tc>
                  <a:txBody>
                    <a:bodyPr/>
                    <a:lstStyle/>
                    <a:p>
                      <a:pPr algn="l">
                        <a:spcAft>
                          <a:spcPts val="0"/>
                        </a:spcAft>
                      </a:pPr>
                      <a:r>
                        <a:rPr lang="tr-TR" sz="1000">
                          <a:effectLst/>
                        </a:rPr>
                        <a:t>RESMİ KURUMLAR</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a:effectLst/>
                        </a:rPr>
                        <a:t>2</a:t>
                      </a:r>
                      <a:endParaRPr lang="tr-TR" sz="1000" b="1" dirty="0">
                        <a:effectLst/>
                        <a:latin typeface="Times New Roman"/>
                        <a:ea typeface="Times New Roman"/>
                      </a:endParaRPr>
                    </a:p>
                  </a:txBody>
                  <a:tcPr marL="40205" marR="40205" marT="0" marB="0" anchor="ctr"/>
                </a:tc>
              </a:tr>
              <a:tr h="171734">
                <a:tc>
                  <a:txBody>
                    <a:bodyPr/>
                    <a:lstStyle/>
                    <a:p>
                      <a:pPr algn="l">
                        <a:spcAft>
                          <a:spcPts val="0"/>
                        </a:spcAft>
                      </a:pPr>
                      <a:r>
                        <a:rPr lang="tr-TR" sz="1000">
                          <a:effectLst/>
                        </a:rPr>
                        <a:t>Halk Eğitim Merkezi</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a:effectLst/>
                        </a:rPr>
                        <a:t>1</a:t>
                      </a:r>
                      <a:endParaRPr lang="tr-TR" sz="1000" b="1" dirty="0">
                        <a:effectLst/>
                        <a:latin typeface="Times New Roman"/>
                        <a:ea typeface="Times New Roman"/>
                      </a:endParaRPr>
                    </a:p>
                  </a:txBody>
                  <a:tcPr marL="40205" marR="40205" marT="0" marB="0" anchor="ctr"/>
                </a:tc>
              </a:tr>
              <a:tr h="157375">
                <a:tc>
                  <a:txBody>
                    <a:bodyPr/>
                    <a:lstStyle/>
                    <a:p>
                      <a:pPr algn="l">
                        <a:spcAft>
                          <a:spcPts val="0"/>
                        </a:spcAft>
                      </a:pPr>
                      <a:r>
                        <a:rPr lang="tr-TR" sz="1000">
                          <a:effectLst/>
                        </a:rPr>
                        <a:t>Dinar Öğretmenevi ve Akşam Sanat Okulu</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a:effectLst/>
                        </a:rPr>
                        <a:t>1</a:t>
                      </a:r>
                      <a:endParaRPr lang="tr-TR" sz="1000" b="1" dirty="0">
                        <a:effectLst/>
                        <a:latin typeface="Times New Roman"/>
                        <a:ea typeface="Times New Roman"/>
                      </a:endParaRPr>
                    </a:p>
                  </a:txBody>
                  <a:tcPr marL="40205" marR="40205" marT="0" marB="0" anchor="ctr"/>
                </a:tc>
              </a:tr>
              <a:tr h="164842">
                <a:tc>
                  <a:txBody>
                    <a:bodyPr/>
                    <a:lstStyle/>
                    <a:p>
                      <a:pPr algn="l">
                        <a:spcAft>
                          <a:spcPts val="0"/>
                        </a:spcAft>
                      </a:pPr>
                      <a:r>
                        <a:rPr lang="tr-TR" sz="1000">
                          <a:effectLst/>
                        </a:rPr>
                        <a:t>ÖZEL KURUMLAR</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smtClean="0">
                          <a:effectLst/>
                        </a:rPr>
                        <a:t>10</a:t>
                      </a:r>
                      <a:endParaRPr lang="tr-TR" sz="1000" b="1" dirty="0">
                        <a:effectLst/>
                        <a:latin typeface="Times New Roman"/>
                        <a:ea typeface="Times New Roman"/>
                      </a:endParaRPr>
                    </a:p>
                  </a:txBody>
                  <a:tcPr marL="40205" marR="40205" marT="0" marB="0" anchor="ctr"/>
                </a:tc>
              </a:tr>
              <a:tr h="151631">
                <a:tc>
                  <a:txBody>
                    <a:bodyPr/>
                    <a:lstStyle/>
                    <a:p>
                      <a:pPr algn="l">
                        <a:spcAft>
                          <a:spcPts val="0"/>
                        </a:spcAft>
                      </a:pPr>
                      <a:r>
                        <a:rPr lang="tr-TR" sz="1000" dirty="0">
                          <a:effectLst/>
                        </a:rPr>
                        <a:t>Özel </a:t>
                      </a:r>
                      <a:r>
                        <a:rPr lang="tr-TR" sz="1000" dirty="0" smtClean="0">
                          <a:effectLst/>
                        </a:rPr>
                        <a:t>Okullar</a:t>
                      </a:r>
                      <a:endParaRPr lang="tr-TR" sz="1000" dirty="0">
                        <a:effectLst/>
                        <a:latin typeface="Times New Roman"/>
                        <a:ea typeface="Times New Roman"/>
                      </a:endParaRPr>
                    </a:p>
                  </a:txBody>
                  <a:tcPr marL="40205" marR="40205" marT="0" marB="0" anchor="ctr"/>
                </a:tc>
                <a:tc>
                  <a:txBody>
                    <a:bodyPr/>
                    <a:lstStyle/>
                    <a:p>
                      <a:pPr algn="ctr">
                        <a:spcAft>
                          <a:spcPts val="0"/>
                        </a:spcAft>
                      </a:pPr>
                      <a:r>
                        <a:rPr lang="tr-TR" sz="1000" b="1" dirty="0" smtClean="0">
                          <a:effectLst/>
                        </a:rPr>
                        <a:t>3</a:t>
                      </a:r>
                      <a:endParaRPr lang="tr-TR" sz="1000" b="1" dirty="0">
                        <a:effectLst/>
                        <a:latin typeface="Times New Roman"/>
                        <a:ea typeface="Times New Roman"/>
                      </a:endParaRPr>
                    </a:p>
                  </a:txBody>
                  <a:tcPr marL="40205" marR="40205" marT="0" marB="0" anchor="ctr"/>
                </a:tc>
              </a:tr>
              <a:tr h="151631">
                <a:tc>
                  <a:txBody>
                    <a:bodyPr/>
                    <a:lstStyle/>
                    <a:p>
                      <a:pPr algn="l">
                        <a:spcAft>
                          <a:spcPts val="0"/>
                        </a:spcAft>
                      </a:pPr>
                      <a:r>
                        <a:rPr lang="tr-TR" sz="1000" dirty="0">
                          <a:effectLst/>
                        </a:rPr>
                        <a:t>Özel MTSK</a:t>
                      </a:r>
                      <a:endParaRPr lang="tr-TR" sz="1000" dirty="0">
                        <a:effectLst/>
                        <a:latin typeface="Times New Roman"/>
                        <a:ea typeface="Times New Roman"/>
                      </a:endParaRPr>
                    </a:p>
                  </a:txBody>
                  <a:tcPr marL="40205" marR="40205" marT="0" marB="0" anchor="ctr"/>
                </a:tc>
                <a:tc>
                  <a:txBody>
                    <a:bodyPr/>
                    <a:lstStyle/>
                    <a:p>
                      <a:pPr algn="ctr">
                        <a:spcAft>
                          <a:spcPts val="0"/>
                        </a:spcAft>
                      </a:pPr>
                      <a:r>
                        <a:rPr lang="tr-TR" sz="1000" b="1" dirty="0">
                          <a:effectLst/>
                        </a:rPr>
                        <a:t>3</a:t>
                      </a:r>
                      <a:endParaRPr lang="tr-TR" sz="1000" b="1" dirty="0">
                        <a:effectLst/>
                        <a:latin typeface="Times New Roman"/>
                        <a:ea typeface="Times New Roman"/>
                      </a:endParaRPr>
                    </a:p>
                  </a:txBody>
                  <a:tcPr marL="40205" marR="40205" marT="0" marB="0" anchor="ctr"/>
                </a:tc>
              </a:tr>
              <a:tr h="186667">
                <a:tc>
                  <a:txBody>
                    <a:bodyPr/>
                    <a:lstStyle/>
                    <a:p>
                      <a:pPr algn="l">
                        <a:spcAft>
                          <a:spcPts val="0"/>
                        </a:spcAft>
                      </a:pPr>
                      <a:r>
                        <a:rPr lang="tr-TR" sz="1000">
                          <a:effectLst/>
                        </a:rPr>
                        <a:t>Özel, Özel Eğitim ve Rehabilitasyon Merkezi</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a:effectLst/>
                        </a:rPr>
                        <a:t>1</a:t>
                      </a:r>
                      <a:endParaRPr lang="tr-TR" sz="1000" b="1" dirty="0">
                        <a:effectLst/>
                        <a:latin typeface="Times New Roman"/>
                        <a:ea typeface="Times New Roman"/>
                      </a:endParaRPr>
                    </a:p>
                  </a:txBody>
                  <a:tcPr marL="40205" marR="40205" marT="0" marB="0" anchor="ctr"/>
                </a:tc>
              </a:tr>
              <a:tr h="179775">
                <a:tc>
                  <a:txBody>
                    <a:bodyPr/>
                    <a:lstStyle/>
                    <a:p>
                      <a:pPr algn="l">
                        <a:spcAft>
                          <a:spcPts val="0"/>
                        </a:spcAft>
                      </a:pPr>
                      <a:r>
                        <a:rPr lang="tr-TR" sz="1000">
                          <a:effectLst/>
                        </a:rPr>
                        <a:t>Özel Öğrenci Yurdu</a:t>
                      </a:r>
                      <a:endParaRPr lang="tr-TR" sz="1000">
                        <a:effectLst/>
                        <a:latin typeface="Times New Roman"/>
                        <a:ea typeface="Times New Roman"/>
                      </a:endParaRPr>
                    </a:p>
                  </a:txBody>
                  <a:tcPr marL="40205" marR="40205" marT="0" marB="0" anchor="ctr"/>
                </a:tc>
                <a:tc>
                  <a:txBody>
                    <a:bodyPr/>
                    <a:lstStyle/>
                    <a:p>
                      <a:pPr algn="ctr">
                        <a:spcAft>
                          <a:spcPts val="0"/>
                        </a:spcAft>
                      </a:pPr>
                      <a:r>
                        <a:rPr lang="tr-TR" sz="1000" b="1" dirty="0">
                          <a:effectLst/>
                        </a:rPr>
                        <a:t>4</a:t>
                      </a:r>
                      <a:endParaRPr lang="tr-TR" sz="1000" b="1" dirty="0">
                        <a:effectLst/>
                        <a:latin typeface="Times New Roman"/>
                        <a:ea typeface="Times New Roman"/>
                      </a:endParaRPr>
                    </a:p>
                  </a:txBody>
                  <a:tcPr marL="40205" marR="40205" marT="0" marB="0" anchor="ct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293420194"/>
              </p:ext>
            </p:extLst>
          </p:nvPr>
        </p:nvGraphicFramePr>
        <p:xfrm>
          <a:off x="4067175" y="1628775"/>
          <a:ext cx="4826000" cy="2477453"/>
        </p:xfrm>
        <a:graphic>
          <a:graphicData uri="http://schemas.openxmlformats.org/drawingml/2006/table">
            <a:tbl>
              <a:tblPr/>
              <a:tblGrid>
                <a:gridCol w="2244725"/>
                <a:gridCol w="558800"/>
                <a:gridCol w="117475"/>
                <a:gridCol w="481013"/>
                <a:gridCol w="127000"/>
                <a:gridCol w="720725"/>
                <a:gridCol w="576262"/>
              </a:tblGrid>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Calibri" pitchFamily="34" charset="0"/>
                          <a:cs typeface="Arial" charset="0"/>
                        </a:rPr>
                        <a:t>ESAS NORM</a:t>
                      </a:r>
                      <a:endParaRPr kumimoji="0" lang="tr-TR" sz="11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smtClean="0">
                          <a:ln>
                            <a:noFill/>
                          </a:ln>
                          <a:solidFill>
                            <a:srgbClr val="FFFFFF"/>
                          </a:solidFill>
                          <a:effectLst/>
                          <a:latin typeface="Calibri" pitchFamily="34" charset="0"/>
                          <a:cs typeface="Arial" charset="0"/>
                        </a:rPr>
                        <a:t>MEVCUT </a:t>
                      </a:r>
                      <a:r>
                        <a:rPr kumimoji="0" lang="tr-TR" sz="700" b="1" i="0" u="none" strike="noStrike" cap="none" normalizeH="0" baseline="0" smtClean="0">
                          <a:ln>
                            <a:noFill/>
                          </a:ln>
                          <a:solidFill>
                            <a:srgbClr val="FFFFFF"/>
                          </a:solidFill>
                          <a:effectLst/>
                          <a:latin typeface="Calibri" pitchFamily="34" charset="0"/>
                          <a:cs typeface="Arial" charset="0"/>
                        </a:rPr>
                        <a:t>KADROLU</a:t>
                      </a:r>
                      <a:endParaRPr kumimoji="0" lang="tr-TR" sz="7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smtClean="0">
                          <a:ln>
                            <a:noFill/>
                          </a:ln>
                          <a:solidFill>
                            <a:srgbClr val="FFFFFF"/>
                          </a:solidFill>
                          <a:effectLst/>
                          <a:latin typeface="Calibri" pitchFamily="34" charset="0"/>
                          <a:cs typeface="Arial" charset="0"/>
                        </a:rPr>
                        <a:t>ÜCRETLİ ÖĞRETMEN</a:t>
                      </a:r>
                      <a:endParaRPr kumimoji="0" lang="tr-TR" sz="8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800" b="1" i="0" u="none" strike="noStrike" cap="none" normalizeH="0" baseline="0" smtClean="0">
                          <a:ln>
                            <a:noFill/>
                          </a:ln>
                          <a:solidFill>
                            <a:srgbClr val="FFFFFF"/>
                          </a:solidFill>
                          <a:effectLst/>
                          <a:latin typeface="Calibri" pitchFamily="34" charset="0"/>
                          <a:cs typeface="Arial" charset="0"/>
                        </a:rPr>
                        <a:t>TOPLAM MEVCUT</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FFFFFF"/>
                          </a:solidFill>
                          <a:effectLst/>
                          <a:latin typeface="Calibri" pitchFamily="34" charset="0"/>
                          <a:cs typeface="Arial" charset="0"/>
                        </a:rPr>
                        <a:t> </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700" b="1" i="0" u="none" strike="noStrike" cap="none" normalizeH="0" baseline="0" smtClean="0">
                          <a:ln>
                            <a:noFill/>
                          </a:ln>
                          <a:solidFill>
                            <a:srgbClr val="FFFFFF"/>
                          </a:solidFill>
                          <a:effectLst/>
                          <a:latin typeface="Calibri" pitchFamily="34" charset="0"/>
                          <a:cs typeface="Arial" charset="0"/>
                        </a:rPr>
                        <a:t>İHTİYAÇ</a:t>
                      </a:r>
                      <a:endParaRPr kumimoji="0" lang="tr-TR" sz="7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2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Calibri" pitchFamily="34" charset="0"/>
                          <a:cs typeface="Arial" charset="0"/>
                        </a:rPr>
                        <a:t>658</a:t>
                      </a:r>
                      <a:endParaRPr kumimoji="0" lang="tr-TR" sz="11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568</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78</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rgbClr val="000000"/>
                          </a:solidFill>
                          <a:effectLst/>
                          <a:latin typeface="Calibri" pitchFamily="34" charset="0"/>
                          <a:cs typeface="Arial" charset="0"/>
                        </a:rPr>
                        <a:t>567</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Calibri" pitchFamily="34" charset="0"/>
                          <a:cs typeface="Arial" charset="0"/>
                        </a:rPr>
                        <a:t>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Calibri" pitchFamily="34" charset="0"/>
                          <a:cs typeface="Arial" charset="0"/>
                        </a:rPr>
                        <a:t> </a:t>
                      </a:r>
                      <a:endParaRPr kumimoji="0" lang="tr-TR"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7663">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smtClean="0">
                        <a:ln>
                          <a:noFill/>
                        </a:ln>
                        <a:solidFill>
                          <a:srgbClr val="FFFFFF"/>
                        </a:solidFill>
                        <a:effectLst/>
                        <a:latin typeface="Calibri"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22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FFFFFF"/>
                          </a:solidFill>
                          <a:effectLst/>
                          <a:latin typeface="Calibri" pitchFamily="34" charset="0"/>
                          <a:cs typeface="Arial" charset="0"/>
                        </a:rPr>
                        <a:t> ÖĞRENCİ   D U R U M U </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tr-TR"/>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smtClean="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7780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Calibri" pitchFamily="34" charset="0"/>
                          <a:cs typeface="Arial" charset="0"/>
                        </a:rPr>
                        <a:t>ANASINIFI ÖĞRENCİ SAYISI</a:t>
                      </a:r>
                      <a:endParaRPr kumimoji="0" lang="tr-TR"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Calibri" pitchFamily="34" charset="0"/>
                          <a:cs typeface="Arial" charset="0"/>
                        </a:rPr>
                        <a:t>686</a:t>
                      </a:r>
                      <a:endParaRPr kumimoji="0" lang="tr-TR"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6510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Calibri" pitchFamily="34" charset="0"/>
                          <a:cs typeface="Arial" charset="0"/>
                        </a:rPr>
                        <a:t>İLKOKUL-ORTAOKUL TOPLAM ÖĞRENCİ SAYISI</a:t>
                      </a:r>
                      <a:endParaRPr kumimoji="0" lang="tr-TR"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Calibri" pitchFamily="34" charset="0"/>
                          <a:cs typeface="Arial" charset="0"/>
                        </a:rPr>
                        <a:t>5479</a:t>
                      </a:r>
                      <a:endParaRPr kumimoji="0" lang="tr-TR"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222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Calibri" pitchFamily="34" charset="0"/>
                          <a:cs typeface="Arial" charset="0"/>
                        </a:rPr>
                        <a:t>LİSELER TOPLAMI</a:t>
                      </a:r>
                      <a:endParaRPr kumimoji="0" lang="tr-TR"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Calibri" pitchFamily="34" charset="0"/>
                          <a:cs typeface="Arial" charset="0"/>
                        </a:rPr>
                        <a:t>2457</a:t>
                      </a:r>
                      <a:endParaRPr kumimoji="0" lang="tr-TR"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841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Calibri" pitchFamily="34" charset="0"/>
                          <a:cs typeface="Arial" charset="0"/>
                        </a:rPr>
                        <a:t>ÇIRAK ÖĞRENCİ SAYISI</a:t>
                      </a:r>
                      <a:endParaRPr kumimoji="0" lang="tr-TR" sz="1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Calibri" pitchFamily="34" charset="0"/>
                          <a:cs typeface="Arial" charset="0"/>
                        </a:rPr>
                        <a:t>44</a:t>
                      </a:r>
                      <a:endParaRPr kumimoji="0" lang="tr-TR"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841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rgbClr val="FFFFFF"/>
                          </a:solidFill>
                          <a:effectLst/>
                          <a:latin typeface="Times New Roman" pitchFamily="18" charset="0"/>
                          <a:cs typeface="Times New Roman" pitchFamily="18" charset="0"/>
                        </a:rPr>
                        <a:t>TOPLAM ÖĞRENCİ SAYISI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Times New Roman" pitchFamily="18" charset="0"/>
                          <a:cs typeface="Times New Roman" pitchFamily="18" charset="0"/>
                        </a:rPr>
                        <a:t>8666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5" name="Tablo 4"/>
          <p:cNvGraphicFramePr>
            <a:graphicFrameLocks noGrp="1"/>
          </p:cNvGraphicFramePr>
          <p:nvPr/>
        </p:nvGraphicFramePr>
        <p:xfrm>
          <a:off x="4224338" y="1389063"/>
          <a:ext cx="4379966" cy="167640"/>
        </p:xfrm>
        <a:graphic>
          <a:graphicData uri="http://schemas.openxmlformats.org/drawingml/2006/table">
            <a:tbl>
              <a:tblPr firstRow="1" firstCol="1" lastRow="1" lastCol="1" bandRow="1" bandCol="1">
                <a:tableStyleId>{5C22544A-7EE6-4342-B048-85BDC9FD1C3A}</a:tableStyleId>
              </a:tblPr>
              <a:tblGrid>
                <a:gridCol w="4379966"/>
              </a:tblGrid>
              <a:tr h="167005">
                <a:tc>
                  <a:txBody>
                    <a:bodyPr/>
                    <a:lstStyle/>
                    <a:p>
                      <a:pPr algn="ctr">
                        <a:spcAft>
                          <a:spcPts val="0"/>
                        </a:spcAft>
                      </a:pPr>
                      <a:r>
                        <a:rPr lang="tr-TR" sz="1100" dirty="0">
                          <a:effectLst/>
                        </a:rPr>
                        <a:t>Ö Ğ R E T M E N  D U R U M U </a:t>
                      </a:r>
                      <a:endParaRPr lang="tr-TR" sz="11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536" y="116632"/>
            <a:ext cx="8569325" cy="6048375"/>
          </a:xfrm>
        </p:spPr>
        <p:txBody>
          <a:bodyPr rtlCol="0">
            <a:normAutofit/>
          </a:bodyPr>
          <a:lstStyle/>
          <a:p>
            <a:pPr fontAlgn="auto">
              <a:spcAft>
                <a:spcPts val="0"/>
              </a:spcAft>
              <a:buFont typeface="Arial" panose="020B0604020202020204" pitchFamily="34" charset="0"/>
              <a:buNone/>
              <a:defRPr/>
            </a:pPr>
            <a:r>
              <a:rPr lang="tr-TR" sz="3000" b="1" dirty="0" smtClean="0">
                <a:solidFill>
                  <a:srgbClr val="FF0000"/>
                </a:solidFill>
                <a:latin typeface="Times New Roman" pitchFamily="18" charset="0"/>
                <a:cs typeface="Times New Roman" pitchFamily="18" charset="0"/>
              </a:rPr>
              <a:t>EĞİTİM DURUMU</a:t>
            </a:r>
          </a:p>
          <a:p>
            <a:pPr algn="just" fontAlgn="auto">
              <a:spcAft>
                <a:spcPts val="0"/>
              </a:spcAft>
              <a:buFont typeface="Arial" panose="020B0604020202020204" pitchFamily="34" charset="0"/>
              <a:buNone/>
              <a:defRPr/>
            </a:pPr>
            <a:endParaRPr lang="tr-TR" sz="1200" b="1" dirty="0" smtClean="0">
              <a:solidFill>
                <a:srgbClr val="FF0000"/>
              </a:solidFill>
            </a:endParaRPr>
          </a:p>
          <a:p>
            <a:pPr algn="just" fontAlgn="auto">
              <a:spcAft>
                <a:spcPts val="0"/>
              </a:spcAft>
              <a:buFont typeface="Arial" panose="020B0604020202020204" pitchFamily="34" charset="0"/>
              <a:buNone/>
              <a:defRPr/>
            </a:pPr>
            <a:endParaRPr lang="tr-TR" sz="4400" b="1" dirty="0">
              <a:solidFill>
                <a:srgbClr val="FF0000"/>
              </a:solidFill>
            </a:endParaRPr>
          </a:p>
          <a:p>
            <a:pPr algn="l" fontAlgn="auto">
              <a:spcAft>
                <a:spcPts val="0"/>
              </a:spcAft>
              <a:buFont typeface="Arial" panose="020B0604020202020204" pitchFamily="34" charset="0"/>
              <a:buNone/>
              <a:defRPr/>
            </a:pPr>
            <a:r>
              <a:rPr lang="tr-TR" sz="3500" b="1" dirty="0">
                <a:solidFill>
                  <a:schemeClr val="tx1"/>
                </a:solidFill>
              </a:rPr>
              <a:t> </a:t>
            </a:r>
            <a:endParaRPr lang="tr-TR" sz="30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1886509318"/>
              </p:ext>
            </p:extLst>
          </p:nvPr>
        </p:nvGraphicFramePr>
        <p:xfrm>
          <a:off x="539552" y="692696"/>
          <a:ext cx="8219256" cy="5832648"/>
        </p:xfrm>
        <a:graphic>
          <a:graphicData uri="http://schemas.openxmlformats.org/drawingml/2006/table">
            <a:tbl>
              <a:tblPr>
                <a:tableStyleId>{5C22544A-7EE6-4342-B048-85BDC9FD1C3A}</a:tableStyleId>
              </a:tblPr>
              <a:tblGrid>
                <a:gridCol w="8219256"/>
              </a:tblGrid>
              <a:tr h="5832648">
                <a:tc>
                  <a:txBody>
                    <a:bodyPr/>
                    <a:lstStyle/>
                    <a:p>
                      <a:pPr marL="90170" indent="269875" algn="just">
                        <a:spcAft>
                          <a:spcPts val="0"/>
                        </a:spcAft>
                      </a:pPr>
                      <a:r>
                        <a:rPr lang="tr-TR" sz="1400" b="1" dirty="0" smtClean="0">
                          <a:effectLst/>
                          <a:latin typeface="Times New Roman" pitchFamily="18" charset="0"/>
                          <a:cs typeface="Times New Roman" pitchFamily="18" charset="0"/>
                        </a:rPr>
                        <a:t>İlçemiz </a:t>
                      </a:r>
                      <a:r>
                        <a:rPr lang="tr-TR" sz="1400" b="1" dirty="0">
                          <a:effectLst/>
                          <a:latin typeface="Times New Roman" pitchFamily="18" charset="0"/>
                          <a:cs typeface="Times New Roman" pitchFamily="18" charset="0"/>
                        </a:rPr>
                        <a:t>Şehit Piyade Uzman Çavuş Selçuk Gürdal İlköğretim okulu İlkokul ve Ortaokul olarak eğitim </a:t>
                      </a:r>
                      <a:r>
                        <a:rPr lang="tr-TR" sz="1400" b="1" dirty="0" err="1">
                          <a:effectLst/>
                          <a:latin typeface="Times New Roman" pitchFamily="18" charset="0"/>
                          <a:cs typeface="Times New Roman" pitchFamily="18" charset="0"/>
                        </a:rPr>
                        <a:t>vermektedir.Toki</a:t>
                      </a:r>
                      <a:r>
                        <a:rPr lang="tr-TR" sz="1400" b="1" dirty="0">
                          <a:effectLst/>
                          <a:latin typeface="Times New Roman" pitchFamily="18" charset="0"/>
                          <a:cs typeface="Times New Roman" pitchFamily="18" charset="0"/>
                        </a:rPr>
                        <a:t> bölgesine 16 derslikli Ortaokul Binasına ihtiyaç vardır</a:t>
                      </a:r>
                      <a:r>
                        <a:rPr lang="tr-TR" sz="1400" b="1" dirty="0" smtClean="0">
                          <a:effectLst/>
                          <a:latin typeface="Times New Roman" pitchFamily="18" charset="0"/>
                          <a:cs typeface="Times New Roman" pitchFamily="18" charset="0"/>
                        </a:rPr>
                        <a:t>.</a:t>
                      </a:r>
                    </a:p>
                    <a:p>
                      <a:pPr marL="90170" indent="269875" algn="just">
                        <a:spcAft>
                          <a:spcPts val="0"/>
                        </a:spcAft>
                      </a:pPr>
                      <a:r>
                        <a:rPr lang="tr-TR" sz="1400" b="1" dirty="0" smtClean="0">
                          <a:effectLst/>
                          <a:latin typeface="Times New Roman" pitchFamily="18" charset="0"/>
                          <a:cs typeface="Times New Roman" pitchFamily="18" charset="0"/>
                        </a:rPr>
                        <a:t>        </a:t>
                      </a:r>
                    </a:p>
                    <a:p>
                      <a:pPr marL="90170" indent="269875" algn="just">
                        <a:spcAft>
                          <a:spcPts val="0"/>
                        </a:spcAft>
                      </a:pPr>
                      <a:r>
                        <a:rPr lang="tr-TR" sz="1400" b="1" dirty="0" smtClean="0">
                          <a:effectLst/>
                          <a:latin typeface="Times New Roman" pitchFamily="18" charset="0"/>
                          <a:cs typeface="Times New Roman" pitchFamily="18" charset="0"/>
                        </a:rPr>
                        <a:t>İlçemiz </a:t>
                      </a:r>
                      <a:r>
                        <a:rPr lang="tr-TR" sz="1400" b="1" dirty="0">
                          <a:effectLst/>
                          <a:latin typeface="Times New Roman" pitchFamily="18" charset="0"/>
                          <a:cs typeface="Times New Roman" pitchFamily="18" charset="0"/>
                        </a:rPr>
                        <a:t>Anadolu İmam-Hatip Lisesi Müdürlüğünün öğrenci kontenjanlarında artış olduğundan derslik yetersizliği başlamış olup yeni okul binasına ihtiyaç </a:t>
                      </a:r>
                      <a:r>
                        <a:rPr lang="tr-TR" sz="1400" b="1" dirty="0" smtClean="0">
                          <a:effectLst/>
                          <a:latin typeface="Times New Roman" pitchFamily="18" charset="0"/>
                          <a:cs typeface="Times New Roman" pitchFamily="18" charset="0"/>
                        </a:rPr>
                        <a:t>duyulmaktadır.</a:t>
                      </a:r>
                    </a:p>
                    <a:p>
                      <a:pPr marL="90170" indent="269875" algn="just">
                        <a:spcAft>
                          <a:spcPts val="0"/>
                        </a:spcAft>
                      </a:pPr>
                      <a:endParaRPr lang="tr-TR" sz="1400" b="1" dirty="0" smtClean="0">
                        <a:effectLst/>
                        <a:latin typeface="Times New Roman" pitchFamily="18" charset="0"/>
                        <a:cs typeface="Times New Roman" pitchFamily="18" charset="0"/>
                      </a:endParaRPr>
                    </a:p>
                    <a:p>
                      <a:pPr marL="90170" indent="269875" algn="just">
                        <a:spcAft>
                          <a:spcPts val="0"/>
                        </a:spcAft>
                      </a:pPr>
                      <a:r>
                        <a:rPr lang="tr-TR" sz="1400" b="1" dirty="0" smtClean="0">
                          <a:effectLst/>
                          <a:latin typeface="Times New Roman" pitchFamily="18" charset="0"/>
                          <a:cs typeface="Times New Roman" pitchFamily="18" charset="0"/>
                        </a:rPr>
                        <a:t>İlçemiz </a:t>
                      </a:r>
                      <a:r>
                        <a:rPr lang="tr-TR" sz="1400" b="1" dirty="0">
                          <a:effectLst/>
                          <a:latin typeface="Times New Roman" pitchFamily="18" charset="0"/>
                          <a:cs typeface="Times New Roman" pitchFamily="18" charset="0"/>
                        </a:rPr>
                        <a:t>İmam Hatip Ortaokulu Fatih Ortaokulunun ek binasında hizmet  vermektedir. </a:t>
                      </a:r>
                      <a:r>
                        <a:rPr lang="tr-TR" sz="1400" b="1" dirty="0" err="1">
                          <a:effectLst/>
                          <a:latin typeface="Times New Roman" pitchFamily="18" charset="0"/>
                          <a:cs typeface="Times New Roman" pitchFamily="18" charset="0"/>
                        </a:rPr>
                        <a:t>Toki</a:t>
                      </a:r>
                      <a:r>
                        <a:rPr lang="tr-TR" sz="1400" b="1" dirty="0">
                          <a:effectLst/>
                          <a:latin typeface="Times New Roman" pitchFamily="18" charset="0"/>
                          <a:cs typeface="Times New Roman" pitchFamily="18" charset="0"/>
                        </a:rPr>
                        <a:t> Bölgesinde  Kendi Okul Binasının yapımı için ihale </a:t>
                      </a:r>
                      <a:r>
                        <a:rPr lang="tr-TR" sz="1400" b="1" dirty="0" smtClean="0">
                          <a:effectLst/>
                          <a:latin typeface="Times New Roman" pitchFamily="18" charset="0"/>
                          <a:cs typeface="Times New Roman" pitchFamily="18" charset="0"/>
                        </a:rPr>
                        <a:t>aşamasındadır.</a:t>
                      </a:r>
                    </a:p>
                    <a:p>
                      <a:pPr marL="90170" indent="269875" algn="just">
                        <a:spcAft>
                          <a:spcPts val="0"/>
                        </a:spcAft>
                      </a:pPr>
                      <a:endParaRPr lang="tr-TR" sz="1400" b="1" dirty="0" smtClean="0">
                        <a:effectLst/>
                        <a:latin typeface="Times New Roman" pitchFamily="18" charset="0"/>
                        <a:cs typeface="Times New Roman" pitchFamily="18" charset="0"/>
                      </a:endParaRPr>
                    </a:p>
                    <a:p>
                      <a:pPr marL="90170" indent="269875" algn="just">
                        <a:spcAft>
                          <a:spcPts val="0"/>
                        </a:spcAft>
                      </a:pPr>
                      <a:r>
                        <a:rPr lang="tr-TR" sz="1400" b="1" dirty="0" smtClean="0">
                          <a:effectLst/>
                          <a:latin typeface="Times New Roman" pitchFamily="18" charset="0"/>
                          <a:cs typeface="Times New Roman" pitchFamily="18" charset="0"/>
                        </a:rPr>
                        <a:t>İlçemiz </a:t>
                      </a:r>
                      <a:r>
                        <a:rPr lang="tr-TR" sz="1400" b="1" dirty="0" err="1">
                          <a:effectLst/>
                          <a:latin typeface="Times New Roman" pitchFamily="18" charset="0"/>
                          <a:cs typeface="Times New Roman" pitchFamily="18" charset="0"/>
                        </a:rPr>
                        <a:t>Yeşilhüyük</a:t>
                      </a:r>
                      <a:r>
                        <a:rPr lang="tr-TR" sz="1400" b="1" dirty="0">
                          <a:effectLst/>
                          <a:latin typeface="Times New Roman" pitchFamily="18" charset="0"/>
                          <a:cs typeface="Times New Roman" pitchFamily="18" charset="0"/>
                        </a:rPr>
                        <a:t> Köyünde ilkokul binası yapımı için ihale </a:t>
                      </a:r>
                      <a:r>
                        <a:rPr lang="tr-TR" sz="1400" b="1" dirty="0" smtClean="0">
                          <a:effectLst/>
                          <a:latin typeface="Times New Roman" pitchFamily="18" charset="0"/>
                          <a:cs typeface="Times New Roman" pitchFamily="18" charset="0"/>
                        </a:rPr>
                        <a:t>yapılmıştır.</a:t>
                      </a:r>
                    </a:p>
                    <a:p>
                      <a:pPr marL="90170" indent="269875" algn="just">
                        <a:spcAft>
                          <a:spcPts val="0"/>
                        </a:spcAft>
                      </a:pPr>
                      <a:endParaRPr lang="tr-TR" sz="1400" b="1" dirty="0" smtClean="0">
                        <a:effectLst/>
                        <a:latin typeface="Times New Roman" pitchFamily="18" charset="0"/>
                        <a:cs typeface="Times New Roman" pitchFamily="18" charset="0"/>
                      </a:endParaRPr>
                    </a:p>
                    <a:p>
                      <a:pPr marL="90170" indent="269875" algn="just">
                        <a:spcAft>
                          <a:spcPts val="0"/>
                        </a:spcAft>
                      </a:pPr>
                      <a:r>
                        <a:rPr lang="tr-TR" sz="1400" b="1" dirty="0" smtClean="0">
                          <a:effectLst/>
                          <a:latin typeface="Times New Roman" pitchFamily="18" charset="0"/>
                          <a:cs typeface="Times New Roman" pitchFamily="18" charset="0"/>
                        </a:rPr>
                        <a:t>8 </a:t>
                      </a:r>
                      <a:r>
                        <a:rPr lang="tr-TR" sz="1400" b="1" dirty="0">
                          <a:effectLst/>
                          <a:latin typeface="Times New Roman" pitchFamily="18" charset="0"/>
                          <a:cs typeface="Times New Roman" pitchFamily="18" charset="0"/>
                        </a:rPr>
                        <a:t>derslikli </a:t>
                      </a:r>
                      <a:r>
                        <a:rPr lang="tr-TR" sz="1400" b="1" dirty="0" err="1">
                          <a:effectLst/>
                          <a:latin typeface="Times New Roman" pitchFamily="18" charset="0"/>
                          <a:cs typeface="Times New Roman" pitchFamily="18" charset="0"/>
                        </a:rPr>
                        <a:t>Göçerli</a:t>
                      </a:r>
                      <a:r>
                        <a:rPr lang="tr-TR" sz="1400" b="1" dirty="0">
                          <a:effectLst/>
                          <a:latin typeface="Times New Roman" pitchFamily="18" charset="0"/>
                          <a:cs typeface="Times New Roman" pitchFamily="18" charset="0"/>
                        </a:rPr>
                        <a:t> İlköğretim Okulu inşaatı devam </a:t>
                      </a:r>
                      <a:r>
                        <a:rPr lang="tr-TR" sz="1400" b="1" dirty="0" smtClean="0">
                          <a:effectLst/>
                          <a:latin typeface="Times New Roman" pitchFamily="18" charset="0"/>
                          <a:cs typeface="Times New Roman" pitchFamily="18" charset="0"/>
                        </a:rPr>
                        <a:t>etmektedir.</a:t>
                      </a:r>
                    </a:p>
                    <a:p>
                      <a:pPr marL="90170" indent="269875" algn="just">
                        <a:spcAft>
                          <a:spcPts val="0"/>
                        </a:spcAft>
                      </a:pPr>
                      <a:endParaRPr lang="tr-TR" sz="1400" b="1" dirty="0" smtClean="0">
                        <a:effectLst/>
                        <a:latin typeface="Times New Roman" pitchFamily="18" charset="0"/>
                        <a:cs typeface="Times New Roman" pitchFamily="18" charset="0"/>
                      </a:endParaRPr>
                    </a:p>
                    <a:p>
                      <a:pPr marL="90170" indent="269875" algn="just">
                        <a:spcAft>
                          <a:spcPts val="0"/>
                        </a:spcAft>
                      </a:pPr>
                      <a:r>
                        <a:rPr lang="tr-TR" sz="1400" b="1" dirty="0" err="1" smtClean="0">
                          <a:effectLst/>
                          <a:latin typeface="Times New Roman" pitchFamily="18" charset="0"/>
                          <a:cs typeface="Times New Roman" pitchFamily="18" charset="0"/>
                        </a:rPr>
                        <a:t>Çiçektepe</a:t>
                      </a:r>
                      <a:r>
                        <a:rPr lang="tr-TR" sz="1400" b="1" dirty="0" smtClean="0">
                          <a:effectLst/>
                          <a:latin typeface="Times New Roman" pitchFamily="18" charset="0"/>
                          <a:cs typeface="Times New Roman" pitchFamily="18" charset="0"/>
                        </a:rPr>
                        <a:t> </a:t>
                      </a:r>
                      <a:r>
                        <a:rPr lang="tr-TR" sz="1400" b="1" dirty="0">
                          <a:effectLst/>
                          <a:latin typeface="Times New Roman" pitchFamily="18" charset="0"/>
                          <a:cs typeface="Times New Roman" pitchFamily="18" charset="0"/>
                        </a:rPr>
                        <a:t>İlkokulu yapımı için arsa bilgileri İl Özel İdaresine </a:t>
                      </a:r>
                      <a:r>
                        <a:rPr lang="tr-TR" sz="1400" b="1" dirty="0" smtClean="0">
                          <a:effectLst/>
                          <a:latin typeface="Times New Roman" pitchFamily="18" charset="0"/>
                          <a:cs typeface="Times New Roman" pitchFamily="18" charset="0"/>
                        </a:rPr>
                        <a:t>bildirildi.</a:t>
                      </a:r>
                    </a:p>
                    <a:p>
                      <a:pPr marL="90170" indent="269875" algn="just">
                        <a:spcAft>
                          <a:spcPts val="0"/>
                        </a:spcAft>
                      </a:pPr>
                      <a:endParaRPr lang="tr-TR" sz="1400" b="1" dirty="0" smtClean="0">
                        <a:effectLst/>
                        <a:latin typeface="Times New Roman" pitchFamily="18" charset="0"/>
                        <a:cs typeface="Times New Roman" pitchFamily="18" charset="0"/>
                      </a:endParaRPr>
                    </a:p>
                    <a:p>
                      <a:pPr marL="90170" indent="269875" algn="just">
                        <a:spcAft>
                          <a:spcPts val="0"/>
                        </a:spcAft>
                      </a:pPr>
                      <a:r>
                        <a:rPr lang="tr-TR" sz="1400" b="1" dirty="0" smtClean="0">
                          <a:effectLst/>
                          <a:latin typeface="Times New Roman" pitchFamily="18" charset="0"/>
                          <a:cs typeface="Times New Roman" pitchFamily="18" charset="0"/>
                        </a:rPr>
                        <a:t>Sağlık </a:t>
                      </a:r>
                      <a:r>
                        <a:rPr lang="tr-TR" sz="1400" b="1" dirty="0">
                          <a:effectLst/>
                          <a:latin typeface="Times New Roman" pitchFamily="18" charset="0"/>
                          <a:cs typeface="Times New Roman" pitchFamily="18" charset="0"/>
                        </a:rPr>
                        <a:t>Meslek Lisesi Binası, okul binası olmayıp, Mehmet Çavuş Anadolu Lisesi işlik binasında eğitim öğretime devam etmekte olup, Sağlık Meslek Lisesi binası için bağış yolu ile arsa temin </a:t>
                      </a:r>
                      <a:r>
                        <a:rPr lang="tr-TR" sz="1400" b="1" dirty="0" err="1">
                          <a:effectLst/>
                          <a:latin typeface="Times New Roman" pitchFamily="18" charset="0"/>
                          <a:cs typeface="Times New Roman" pitchFamily="18" charset="0"/>
                        </a:rPr>
                        <a:t>edilmiştir.Okul</a:t>
                      </a:r>
                      <a:r>
                        <a:rPr lang="tr-TR" sz="1400" b="1" dirty="0">
                          <a:effectLst/>
                          <a:latin typeface="Times New Roman" pitchFamily="18" charset="0"/>
                          <a:cs typeface="Times New Roman" pitchFamily="18" charset="0"/>
                        </a:rPr>
                        <a:t> binası  yaptırılması çalışmaları devam etmektedir. </a:t>
                      </a:r>
                      <a:endParaRPr lang="tr-TR" sz="1400" b="1" dirty="0" smtClean="0">
                        <a:effectLst/>
                        <a:latin typeface="Times New Roman" pitchFamily="18" charset="0"/>
                        <a:cs typeface="Times New Roman" pitchFamily="18" charset="0"/>
                      </a:endParaRPr>
                    </a:p>
                    <a:p>
                      <a:pPr marL="90170" indent="269875" algn="just">
                        <a:spcAft>
                          <a:spcPts val="0"/>
                        </a:spcAft>
                      </a:pPr>
                      <a:endParaRPr lang="tr-TR" sz="1400" b="1" dirty="0" smtClean="0">
                        <a:effectLst/>
                        <a:latin typeface="Times New Roman" pitchFamily="18" charset="0"/>
                        <a:cs typeface="Times New Roman" pitchFamily="18" charset="0"/>
                      </a:endParaRPr>
                    </a:p>
                    <a:p>
                      <a:pPr marL="90170" indent="269875" algn="just">
                        <a:spcAft>
                          <a:spcPts val="0"/>
                        </a:spcAft>
                      </a:pPr>
                      <a:r>
                        <a:rPr lang="tr-TR" sz="1400" b="1" dirty="0" smtClean="0">
                          <a:effectLst/>
                          <a:latin typeface="Times New Roman" pitchFamily="18" charset="0"/>
                          <a:cs typeface="Times New Roman" pitchFamily="18" charset="0"/>
                        </a:rPr>
                        <a:t>Müdürlüğümüze </a:t>
                      </a:r>
                      <a:r>
                        <a:rPr lang="tr-TR" sz="1400" b="1" dirty="0">
                          <a:effectLst/>
                          <a:latin typeface="Times New Roman" pitchFamily="18" charset="0"/>
                          <a:cs typeface="Times New Roman" pitchFamily="18" charset="0"/>
                        </a:rPr>
                        <a:t>bağlı olarak 2011-2012 eğitim öğretim yılında açılan ve eğitim öğretim faaliyetlerini yine müdürlüğümüze bağlı Yavuz Sultan Selim Anadolu Lisesi binasının 3.katında sürdüren  Fen Lisesi binası için yer tahsisi yapılmıştır. </a:t>
                      </a:r>
                      <a:endParaRPr lang="tr-TR" sz="1400" b="1" dirty="0" smtClean="0">
                        <a:effectLst/>
                        <a:latin typeface="Times New Roman" pitchFamily="18" charset="0"/>
                        <a:cs typeface="Times New Roman" pitchFamily="18" charset="0"/>
                      </a:endParaRPr>
                    </a:p>
                    <a:p>
                      <a:pPr marL="90170" indent="269875" algn="just">
                        <a:spcAft>
                          <a:spcPts val="0"/>
                        </a:spcAft>
                      </a:pPr>
                      <a:endParaRPr lang="tr-TR" sz="1400" b="1" dirty="0" smtClean="0">
                        <a:effectLst/>
                        <a:latin typeface="Times New Roman" pitchFamily="18" charset="0"/>
                        <a:cs typeface="Times New Roman" pitchFamily="18" charset="0"/>
                      </a:endParaRPr>
                    </a:p>
                    <a:p>
                      <a:pPr marL="90170" indent="269875" algn="just">
                        <a:spcAft>
                          <a:spcPts val="0"/>
                        </a:spcAft>
                      </a:pPr>
                      <a:r>
                        <a:rPr lang="tr-TR" sz="1400" b="1" dirty="0" smtClean="0">
                          <a:effectLst/>
                          <a:latin typeface="Times New Roman" pitchFamily="18" charset="0"/>
                          <a:cs typeface="Times New Roman" pitchFamily="18" charset="0"/>
                        </a:rPr>
                        <a:t>Dinar </a:t>
                      </a:r>
                      <a:r>
                        <a:rPr lang="tr-TR" sz="1400" b="1" dirty="0">
                          <a:effectLst/>
                          <a:latin typeface="Times New Roman" pitchFamily="18" charset="0"/>
                          <a:cs typeface="Times New Roman" pitchFamily="18" charset="0"/>
                        </a:rPr>
                        <a:t>ilçe merkezi ve komşu dört ilçe baz alınarak Okullarımızın çeşitlendirilmesi gerekmektedir, Bağımsız Kız Meslek Lisesi, Ticaret Meslek Lisesi ve Engellilerin hayatını kolaylaştırmak amacıyla Engelliler  Okulu yapılması faydalı olacaktır. Kız Meslek Lisesi yapılabilmesi için  arsası ( 1995 depreminde hasar görerek yıkılan eski Kız Meslek Lisesi Binasının yeri ) mevcuttur.</a:t>
                      </a:r>
                      <a:endParaRPr lang="tr-TR" sz="1400" b="1" dirty="0">
                        <a:effectLst/>
                        <a:latin typeface="Times New Roman" pitchFamily="18" charset="0"/>
                        <a:ea typeface="MS Mincho"/>
                        <a:cs typeface="Times New Roman" pitchFamily="18" charset="0"/>
                      </a:endParaRPr>
                    </a:p>
                  </a:txBody>
                  <a:tcPr marL="89535" marR="89535" marT="0" marB="0">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288" y="333375"/>
            <a:ext cx="8569325" cy="6048375"/>
          </a:xfrm>
        </p:spPr>
        <p:txBody>
          <a:bodyPr rtlCol="0">
            <a:normAutofit/>
          </a:bodyPr>
          <a:lstStyle/>
          <a:p>
            <a:pPr fontAlgn="auto">
              <a:spcAft>
                <a:spcPts val="0"/>
              </a:spcAft>
              <a:buFont typeface="Arial" panose="020B0604020202020204" pitchFamily="34" charset="0"/>
              <a:buNone/>
              <a:defRPr/>
            </a:pPr>
            <a:r>
              <a:rPr lang="tr-TR" sz="2000" b="1" dirty="0">
                <a:solidFill>
                  <a:srgbClr val="FF0000"/>
                </a:solidFill>
                <a:latin typeface="Times New Roman" pitchFamily="18" charset="0"/>
                <a:cs typeface="Times New Roman" pitchFamily="18" charset="0"/>
              </a:rPr>
              <a:t>AFYON KOCATEPE ÜNİVERSİTESİ </a:t>
            </a:r>
            <a:r>
              <a:rPr lang="tr-TR" sz="2000" b="1" dirty="0" err="1">
                <a:solidFill>
                  <a:srgbClr val="FF0000"/>
                </a:solidFill>
                <a:latin typeface="Times New Roman" pitchFamily="18" charset="0"/>
                <a:cs typeface="Times New Roman" pitchFamily="18" charset="0"/>
              </a:rPr>
              <a:t>ÜNİVERSİTESİ</a:t>
            </a:r>
            <a:r>
              <a:rPr lang="tr-TR" sz="2000" b="1" dirty="0">
                <a:solidFill>
                  <a:srgbClr val="FF0000"/>
                </a:solidFill>
                <a:latin typeface="Times New Roman" pitchFamily="18" charset="0"/>
                <a:cs typeface="Times New Roman" pitchFamily="18" charset="0"/>
              </a:rPr>
              <a:t> </a:t>
            </a:r>
          </a:p>
          <a:p>
            <a:pPr fontAlgn="auto">
              <a:spcAft>
                <a:spcPts val="0"/>
              </a:spcAft>
              <a:buFont typeface="Arial" panose="020B0604020202020204" pitchFamily="34" charset="0"/>
              <a:buNone/>
              <a:defRPr/>
            </a:pPr>
            <a:r>
              <a:rPr lang="tr-TR" sz="2000" b="1" dirty="0">
                <a:solidFill>
                  <a:srgbClr val="FF0000"/>
                </a:solidFill>
                <a:latin typeface="Times New Roman" pitchFamily="18" charset="0"/>
                <a:cs typeface="Times New Roman" pitchFamily="18" charset="0"/>
              </a:rPr>
              <a:t>DİNAR MESLEK YÜKSEK OKULU MÜDÜRLÜĞÜ</a:t>
            </a:r>
          </a:p>
          <a:p>
            <a:pPr algn="l" fontAlgn="auto">
              <a:spcAft>
                <a:spcPts val="0"/>
              </a:spcAft>
              <a:buFont typeface="Arial" panose="020B0604020202020204" pitchFamily="34" charset="0"/>
              <a:buNone/>
              <a:defRPr/>
            </a:pPr>
            <a:r>
              <a:rPr lang="tr-TR" sz="1600" b="1" dirty="0">
                <a:solidFill>
                  <a:schemeClr val="tx1"/>
                </a:solidFill>
                <a:latin typeface="Times New Roman" pitchFamily="18" charset="0"/>
                <a:cs typeface="Times New Roman" pitchFamily="18" charset="0"/>
              </a:rPr>
              <a:t>Bölüm Sayısı 		        : 7	</a:t>
            </a:r>
            <a:r>
              <a:rPr lang="tr-TR" sz="1600" b="1" dirty="0" smtClean="0">
                <a:solidFill>
                  <a:schemeClr val="tx1"/>
                </a:solidFill>
                <a:latin typeface="Times New Roman" pitchFamily="18" charset="0"/>
                <a:cs typeface="Times New Roman" pitchFamily="18" charset="0"/>
              </a:rPr>
              <a:t>    Birinci </a:t>
            </a:r>
            <a:r>
              <a:rPr lang="tr-TR" sz="1600" b="1" dirty="0">
                <a:solidFill>
                  <a:schemeClr val="tx1"/>
                </a:solidFill>
                <a:latin typeface="Times New Roman" pitchFamily="18" charset="0"/>
                <a:cs typeface="Times New Roman" pitchFamily="18" charset="0"/>
              </a:rPr>
              <a:t>Öğretim  6  </a:t>
            </a:r>
            <a:r>
              <a:rPr lang="tr-TR" sz="1600" b="1" dirty="0" smtClean="0">
                <a:solidFill>
                  <a:schemeClr val="tx1"/>
                </a:solidFill>
                <a:latin typeface="Times New Roman" pitchFamily="18" charset="0"/>
                <a:cs typeface="Times New Roman" pitchFamily="18" charset="0"/>
              </a:rPr>
              <a:t>    İkinci </a:t>
            </a:r>
            <a:r>
              <a:rPr lang="tr-TR" sz="1600" b="1" dirty="0">
                <a:solidFill>
                  <a:schemeClr val="tx1"/>
                </a:solidFill>
                <a:latin typeface="Times New Roman" pitchFamily="18" charset="0"/>
                <a:cs typeface="Times New Roman" pitchFamily="18" charset="0"/>
              </a:rPr>
              <a:t>Öğretim   1</a:t>
            </a:r>
          </a:p>
          <a:p>
            <a:pPr algn="l" fontAlgn="auto">
              <a:spcAft>
                <a:spcPts val="0"/>
              </a:spcAft>
              <a:buFont typeface="Arial" panose="020B0604020202020204" pitchFamily="34" charset="0"/>
              <a:buNone/>
              <a:defRPr/>
            </a:pPr>
            <a:r>
              <a:rPr lang="tr-TR" sz="1600" b="1" dirty="0">
                <a:solidFill>
                  <a:schemeClr val="tx1"/>
                </a:solidFill>
                <a:latin typeface="Times New Roman" pitchFamily="18" charset="0"/>
                <a:cs typeface="Times New Roman" pitchFamily="18" charset="0"/>
              </a:rPr>
              <a:t>Öğrenci sayısı (</a:t>
            </a:r>
            <a:r>
              <a:rPr lang="tr-TR" sz="1600" b="1" dirty="0" smtClean="0">
                <a:solidFill>
                  <a:schemeClr val="tx1"/>
                </a:solidFill>
                <a:latin typeface="Times New Roman" pitchFamily="18" charset="0"/>
                <a:cs typeface="Times New Roman" pitchFamily="18" charset="0"/>
              </a:rPr>
              <a:t>2014-2015)                 </a:t>
            </a:r>
            <a:r>
              <a:rPr lang="tr-TR" sz="1600" b="1" dirty="0">
                <a:solidFill>
                  <a:schemeClr val="tx1"/>
                </a:solidFill>
                <a:latin typeface="Times New Roman" pitchFamily="18" charset="0"/>
                <a:cs typeface="Times New Roman" pitchFamily="18" charset="0"/>
              </a:rPr>
              <a:t>: </a:t>
            </a:r>
            <a:r>
              <a:rPr lang="tr-TR" sz="1600" b="1" dirty="0" smtClean="0">
                <a:solidFill>
                  <a:schemeClr val="tx1"/>
                </a:solidFill>
                <a:latin typeface="Times New Roman" pitchFamily="18" charset="0"/>
                <a:cs typeface="Times New Roman" pitchFamily="18" charset="0"/>
              </a:rPr>
              <a:t>	    Birinci </a:t>
            </a:r>
            <a:r>
              <a:rPr lang="tr-TR" sz="1600" b="1" dirty="0">
                <a:solidFill>
                  <a:schemeClr val="tx1"/>
                </a:solidFill>
                <a:latin typeface="Times New Roman" pitchFamily="18" charset="0"/>
                <a:cs typeface="Times New Roman" pitchFamily="18" charset="0"/>
              </a:rPr>
              <a:t>Öğretim </a:t>
            </a:r>
            <a:r>
              <a:rPr lang="tr-TR" sz="1600" b="1" dirty="0" smtClean="0">
                <a:solidFill>
                  <a:schemeClr val="tx1"/>
                </a:solidFill>
                <a:latin typeface="Times New Roman" pitchFamily="18" charset="0"/>
                <a:cs typeface="Times New Roman" pitchFamily="18" charset="0"/>
              </a:rPr>
              <a:t> 567  İkinci Öğretim   57                  </a:t>
            </a:r>
            <a:endParaRPr lang="tr-TR" sz="1600" b="1" dirty="0">
              <a:solidFill>
                <a:schemeClr val="tx1"/>
              </a:solidFill>
              <a:latin typeface="Times New Roman" pitchFamily="18" charset="0"/>
              <a:cs typeface="Times New Roman" pitchFamily="18" charset="0"/>
            </a:endParaRPr>
          </a:p>
          <a:p>
            <a:pPr fontAlgn="auto">
              <a:spcAft>
                <a:spcPts val="0"/>
              </a:spcAft>
              <a:buFont typeface="Arial" panose="020B0604020202020204" pitchFamily="34" charset="0"/>
              <a:buNone/>
              <a:defRPr/>
            </a:pPr>
            <a:r>
              <a:rPr lang="tr-TR" sz="1600" b="1" dirty="0">
                <a:solidFill>
                  <a:schemeClr val="tx1"/>
                </a:solidFill>
                <a:latin typeface="Times New Roman" pitchFamily="18" charset="0"/>
                <a:cs typeface="Times New Roman" pitchFamily="18" charset="0"/>
              </a:rPr>
              <a:t>     </a:t>
            </a:r>
            <a:r>
              <a:rPr lang="tr-TR" sz="1600" b="1" dirty="0" smtClean="0">
                <a:solidFill>
                  <a:schemeClr val="tx1"/>
                </a:solidFill>
                <a:latin typeface="Times New Roman" pitchFamily="18" charset="0"/>
                <a:cs typeface="Times New Roman" pitchFamily="18" charset="0"/>
              </a:rPr>
              <a:t>                                    </a:t>
            </a:r>
            <a:r>
              <a:rPr lang="tr-TR" sz="1600" b="1" dirty="0">
                <a:solidFill>
                  <a:schemeClr val="tx1"/>
                </a:solidFill>
                <a:latin typeface="Times New Roman" pitchFamily="18" charset="0"/>
                <a:cs typeface="Times New Roman" pitchFamily="18" charset="0"/>
              </a:rPr>
              <a:t>233 Kız Öğrenci        391 Erkek Öğrenci  </a:t>
            </a:r>
          </a:p>
          <a:p>
            <a:pPr fontAlgn="auto">
              <a:spcAft>
                <a:spcPts val="0"/>
              </a:spcAft>
              <a:buFont typeface="Arial" panose="020B0604020202020204" pitchFamily="34" charset="0"/>
              <a:buNone/>
              <a:defRPr/>
            </a:pPr>
            <a:r>
              <a:rPr lang="tr-TR" sz="1600" b="1" dirty="0">
                <a:solidFill>
                  <a:schemeClr val="tx1"/>
                </a:solidFill>
                <a:latin typeface="Times New Roman" pitchFamily="18" charset="0"/>
                <a:cs typeface="Times New Roman" pitchFamily="18" charset="0"/>
              </a:rPr>
              <a:t>           Toplam : 624 Öğrenci </a:t>
            </a:r>
          </a:p>
          <a:p>
            <a:pPr algn="l" fontAlgn="auto">
              <a:spcAft>
                <a:spcPts val="0"/>
              </a:spcAft>
              <a:buFont typeface="Arial" panose="020B0604020202020204" pitchFamily="34" charset="0"/>
              <a:buNone/>
              <a:defRPr/>
            </a:pPr>
            <a:r>
              <a:rPr lang="tr-TR" sz="1600" b="1" dirty="0">
                <a:solidFill>
                  <a:schemeClr val="tx1"/>
                </a:solidFill>
                <a:latin typeface="Times New Roman" pitchFamily="18" charset="0"/>
                <a:cs typeface="Times New Roman" pitchFamily="18" charset="0"/>
              </a:rPr>
              <a:t>Öğretim Üyesi sayısı             </a:t>
            </a:r>
            <a:r>
              <a:rPr lang="tr-TR" sz="1600" b="1" dirty="0" smtClean="0">
                <a:solidFill>
                  <a:schemeClr val="tx1"/>
                </a:solidFill>
                <a:latin typeface="Times New Roman" pitchFamily="18" charset="0"/>
                <a:cs typeface="Times New Roman" pitchFamily="18" charset="0"/>
              </a:rPr>
              <a:t>              : </a:t>
            </a:r>
            <a:r>
              <a:rPr lang="tr-TR" sz="1600" b="1" dirty="0">
                <a:solidFill>
                  <a:schemeClr val="tx1"/>
                </a:solidFill>
                <a:latin typeface="Times New Roman" pitchFamily="18" charset="0"/>
                <a:cs typeface="Times New Roman" pitchFamily="18" charset="0"/>
              </a:rPr>
              <a:t>3  		Öğretim Görevlisi sayısı : 10 	</a:t>
            </a:r>
          </a:p>
          <a:p>
            <a:pPr algn="l" fontAlgn="auto">
              <a:spcAft>
                <a:spcPts val="0"/>
              </a:spcAft>
              <a:buFont typeface="Arial" panose="020B0604020202020204" pitchFamily="34" charset="0"/>
              <a:buNone/>
              <a:defRPr/>
            </a:pPr>
            <a:r>
              <a:rPr lang="tr-TR" sz="1600" b="1" dirty="0">
                <a:solidFill>
                  <a:schemeClr val="tx1"/>
                </a:solidFill>
                <a:latin typeface="Times New Roman" pitchFamily="18" charset="0"/>
                <a:cs typeface="Times New Roman" pitchFamily="18" charset="0"/>
              </a:rPr>
              <a:t>Okutman sayısı		        : 2 		Uzman sayısı	         : 2</a:t>
            </a:r>
          </a:p>
          <a:p>
            <a:pPr algn="l" fontAlgn="auto">
              <a:spcAft>
                <a:spcPts val="0"/>
              </a:spcAft>
              <a:buFont typeface="Arial" panose="020B0604020202020204" pitchFamily="34" charset="0"/>
              <a:buNone/>
              <a:defRPr/>
            </a:pPr>
            <a:r>
              <a:rPr lang="tr-TR" sz="1600" b="1" dirty="0">
                <a:solidFill>
                  <a:schemeClr val="tx1"/>
                </a:solidFill>
                <a:latin typeface="Times New Roman" pitchFamily="18" charset="0"/>
                <a:cs typeface="Times New Roman" pitchFamily="18" charset="0"/>
              </a:rPr>
              <a:t>İdari Personel Sayıcı	        : 11 </a:t>
            </a:r>
          </a:p>
          <a:p>
            <a:pPr fontAlgn="auto">
              <a:spcAft>
                <a:spcPts val="0"/>
              </a:spcAft>
              <a:buFont typeface="Arial" panose="020B0604020202020204" pitchFamily="34" charset="0"/>
              <a:buNone/>
              <a:defRPr/>
            </a:pPr>
            <a:r>
              <a:rPr lang="tr-TR" sz="1600" b="1" dirty="0">
                <a:solidFill>
                  <a:srgbClr val="FF0000"/>
                </a:solidFill>
                <a:latin typeface="Times New Roman" pitchFamily="18" charset="0"/>
                <a:cs typeface="Times New Roman" pitchFamily="18" charset="0"/>
              </a:rPr>
              <a:t>YÜKSEK ÖĞRENİM ÖĞRENCİ YURTLARI</a:t>
            </a:r>
          </a:p>
          <a:p>
            <a:pPr algn="l" fontAlgn="auto">
              <a:spcAft>
                <a:spcPts val="0"/>
              </a:spcAft>
              <a:buFont typeface="Arial" panose="020B0604020202020204" pitchFamily="34" charset="0"/>
              <a:buNone/>
              <a:defRPr/>
            </a:pPr>
            <a:r>
              <a:rPr lang="tr-TR" sz="1600" b="1" dirty="0">
                <a:solidFill>
                  <a:schemeClr val="tx1"/>
                </a:solidFill>
                <a:latin typeface="Times New Roman" pitchFamily="18" charset="0"/>
                <a:cs typeface="Times New Roman" pitchFamily="18" charset="0"/>
              </a:rPr>
              <a:t>Kapasitesi				</a:t>
            </a:r>
            <a:r>
              <a:rPr lang="tr-TR" sz="1600" b="1" dirty="0" smtClean="0">
                <a:solidFill>
                  <a:schemeClr val="tx1"/>
                </a:solidFill>
                <a:latin typeface="Times New Roman" pitchFamily="18" charset="0"/>
                <a:cs typeface="Times New Roman" pitchFamily="18" charset="0"/>
              </a:rPr>
              <a:t>: </a:t>
            </a:r>
            <a:r>
              <a:rPr lang="tr-TR" sz="1600" b="1" dirty="0">
                <a:solidFill>
                  <a:schemeClr val="tx1"/>
                </a:solidFill>
                <a:latin typeface="Times New Roman" pitchFamily="18" charset="0"/>
                <a:cs typeface="Times New Roman" pitchFamily="18" charset="0"/>
              </a:rPr>
              <a:t>248 </a:t>
            </a:r>
          </a:p>
          <a:p>
            <a:pPr algn="l" fontAlgn="auto">
              <a:spcAft>
                <a:spcPts val="0"/>
              </a:spcAft>
              <a:buFont typeface="Arial" panose="020B0604020202020204" pitchFamily="34" charset="0"/>
              <a:buNone/>
              <a:defRPr/>
            </a:pPr>
            <a:r>
              <a:rPr lang="tr-TR" sz="1600" b="1" dirty="0">
                <a:solidFill>
                  <a:schemeClr val="tx1"/>
                </a:solidFill>
                <a:latin typeface="Times New Roman" pitchFamily="18" charset="0"/>
                <a:cs typeface="Times New Roman" pitchFamily="18" charset="0"/>
              </a:rPr>
              <a:t>	* Erkek Blok		: </a:t>
            </a:r>
            <a:r>
              <a:rPr lang="tr-TR" sz="1600" b="1" dirty="0" smtClean="0">
                <a:solidFill>
                  <a:schemeClr val="tx1"/>
                </a:solidFill>
                <a:latin typeface="Times New Roman" pitchFamily="18" charset="0"/>
                <a:cs typeface="Times New Roman" pitchFamily="18" charset="0"/>
              </a:rPr>
              <a:t>118</a:t>
            </a:r>
            <a:endParaRPr lang="tr-TR" sz="1600" b="1" dirty="0">
              <a:solidFill>
                <a:schemeClr val="tx1"/>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r>
              <a:rPr lang="tr-TR" sz="1600" b="1" dirty="0">
                <a:solidFill>
                  <a:schemeClr val="tx1"/>
                </a:solidFill>
                <a:latin typeface="Times New Roman" pitchFamily="18" charset="0"/>
                <a:cs typeface="Times New Roman" pitchFamily="18" charset="0"/>
              </a:rPr>
              <a:t>	* Kız Blok	</a:t>
            </a:r>
            <a:r>
              <a:rPr lang="tr-TR" sz="1600" b="1" dirty="0" smtClean="0">
                <a:solidFill>
                  <a:schemeClr val="tx1"/>
                </a:solidFill>
                <a:latin typeface="Times New Roman" pitchFamily="18" charset="0"/>
                <a:cs typeface="Times New Roman" pitchFamily="18" charset="0"/>
              </a:rPr>
              <a:t>	: </a:t>
            </a:r>
            <a:r>
              <a:rPr lang="tr-TR" sz="1600" b="1" dirty="0">
                <a:solidFill>
                  <a:schemeClr val="tx1"/>
                </a:solidFill>
                <a:latin typeface="Times New Roman" pitchFamily="18" charset="0"/>
                <a:cs typeface="Times New Roman" pitchFamily="18" charset="0"/>
              </a:rPr>
              <a:t>130</a:t>
            </a:r>
          </a:p>
          <a:p>
            <a:pPr algn="just" fontAlgn="auto">
              <a:spcAft>
                <a:spcPts val="0"/>
              </a:spcAft>
              <a:buFont typeface="Arial" panose="020B0604020202020204" pitchFamily="34" charset="0"/>
              <a:buNone/>
              <a:defRPr/>
            </a:pPr>
            <a:endParaRPr lang="tr-TR" sz="4400" b="1" dirty="0">
              <a:solidFill>
                <a:srgbClr val="FF0000"/>
              </a:solidFill>
            </a:endParaRPr>
          </a:p>
          <a:p>
            <a:pPr algn="l" fontAlgn="auto">
              <a:spcAft>
                <a:spcPts val="0"/>
              </a:spcAft>
              <a:buFont typeface="Arial" panose="020B0604020202020204" pitchFamily="34" charset="0"/>
              <a:buNone/>
              <a:defRPr/>
            </a:pPr>
            <a:r>
              <a:rPr lang="tr-TR" sz="3500" b="1" dirty="0">
                <a:solidFill>
                  <a:schemeClr val="tx1"/>
                </a:solidFill>
              </a:rPr>
              <a:t> </a:t>
            </a:r>
            <a:endParaRPr lang="tr-TR" sz="30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p:txBody>
      </p:sp>
      <p:graphicFrame>
        <p:nvGraphicFramePr>
          <p:cNvPr id="5" name="Nesnesi 109"/>
          <p:cNvGraphicFramePr>
            <a:graphicFrameLocks noChangeAspect="1"/>
          </p:cNvGraphicFramePr>
          <p:nvPr>
            <p:extLst>
              <p:ext uri="{D42A27DB-BD31-4B8C-83A1-F6EECF244321}">
                <p14:modId xmlns:p14="http://schemas.microsoft.com/office/powerpoint/2010/main" val="2146801841"/>
              </p:ext>
            </p:extLst>
          </p:nvPr>
        </p:nvGraphicFramePr>
        <p:xfrm>
          <a:off x="179512" y="4653136"/>
          <a:ext cx="4536504" cy="2039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Nesnesi 130"/>
          <p:cNvGraphicFramePr>
            <a:graphicFrameLocks noChangeAspect="1"/>
          </p:cNvGraphicFramePr>
          <p:nvPr>
            <p:extLst>
              <p:ext uri="{D42A27DB-BD31-4B8C-83A1-F6EECF244321}">
                <p14:modId xmlns:p14="http://schemas.microsoft.com/office/powerpoint/2010/main" val="4085305677"/>
              </p:ext>
            </p:extLst>
          </p:nvPr>
        </p:nvGraphicFramePr>
        <p:xfrm>
          <a:off x="4644008" y="4725144"/>
          <a:ext cx="4292126" cy="18722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288" y="333375"/>
            <a:ext cx="8569325" cy="6048375"/>
          </a:xfrm>
        </p:spPr>
        <p:txBody>
          <a:bodyPr rtlCol="0">
            <a:normAutofit fontScale="70000" lnSpcReduction="20000"/>
          </a:bodyPr>
          <a:lstStyle/>
          <a:p>
            <a:pPr fontAlgn="auto">
              <a:spcAft>
                <a:spcPts val="0"/>
              </a:spcAft>
              <a:buFont typeface="Arial" panose="020B0604020202020204" pitchFamily="34" charset="0"/>
              <a:buNone/>
              <a:defRPr/>
            </a:pPr>
            <a:r>
              <a:rPr lang="tr-TR" sz="4300" b="1" dirty="0">
                <a:solidFill>
                  <a:srgbClr val="FF0000"/>
                </a:solidFill>
                <a:latin typeface="Times New Roman" pitchFamily="18" charset="0"/>
                <a:cs typeface="Times New Roman" pitchFamily="18" charset="0"/>
              </a:rPr>
              <a:t>EKONOMİK DURUM</a:t>
            </a:r>
            <a:r>
              <a:rPr lang="tr-TR" sz="4300" b="1" dirty="0" smtClean="0">
                <a:solidFill>
                  <a:srgbClr val="FF0000"/>
                </a:solidFill>
                <a:latin typeface="Times New Roman" pitchFamily="18" charset="0"/>
                <a:cs typeface="Times New Roman" pitchFamily="18" charset="0"/>
              </a:rPr>
              <a:t>:</a:t>
            </a:r>
          </a:p>
          <a:p>
            <a:pPr fontAlgn="auto">
              <a:spcAft>
                <a:spcPts val="0"/>
              </a:spcAft>
              <a:buFont typeface="Arial" panose="020B0604020202020204" pitchFamily="34" charset="0"/>
              <a:buNone/>
              <a:defRPr/>
            </a:pPr>
            <a:endParaRPr lang="tr-TR" sz="4400" dirty="0">
              <a:solidFill>
                <a:srgbClr val="FF0000"/>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r>
              <a:rPr lang="tr-TR" sz="1200" dirty="0">
                <a:latin typeface="Times New Roman" pitchFamily="18" charset="0"/>
                <a:cs typeface="Times New Roman" pitchFamily="18" charset="0"/>
              </a:rPr>
              <a:t>         </a:t>
            </a:r>
            <a:r>
              <a:rPr lang="tr-TR" sz="1600" b="1" dirty="0">
                <a:solidFill>
                  <a:schemeClr val="tx1"/>
                </a:solidFill>
                <a:latin typeface="Times New Roman" pitchFamily="18" charset="0"/>
                <a:cs typeface="Times New Roman" pitchFamily="18" charset="0"/>
              </a:rPr>
              <a:t>	</a:t>
            </a:r>
            <a:r>
              <a:rPr lang="tr-TR" sz="2100" b="1" dirty="0">
                <a:solidFill>
                  <a:schemeClr val="tx1"/>
                </a:solidFill>
                <a:latin typeface="Times New Roman" pitchFamily="18" charset="0"/>
                <a:cs typeface="Times New Roman" pitchFamily="18" charset="0"/>
              </a:rPr>
              <a:t>İlçe Ekonomisi genel olarak tarım ve hayvancılığa dayanmaktadır. </a:t>
            </a:r>
            <a:endParaRPr lang="tr-TR" sz="2100" b="1" dirty="0" smtClean="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2100" b="1" dirty="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r>
              <a:rPr lang="tr-TR" sz="2100" b="1" dirty="0">
                <a:solidFill>
                  <a:schemeClr val="tx1"/>
                </a:solidFill>
                <a:latin typeface="Times New Roman" pitchFamily="18" charset="0"/>
                <a:cs typeface="Times New Roman" pitchFamily="18" charset="0"/>
              </a:rPr>
              <a:t>	</a:t>
            </a:r>
            <a:r>
              <a:rPr lang="tr-TR" sz="2100" b="1" dirty="0" smtClean="0">
                <a:solidFill>
                  <a:schemeClr val="tx1"/>
                </a:solidFill>
                <a:latin typeface="Times New Roman" pitchFamily="18" charset="0"/>
                <a:cs typeface="Times New Roman" pitchFamily="18" charset="0"/>
              </a:rPr>
              <a:t>İlçemizde </a:t>
            </a:r>
            <a:r>
              <a:rPr lang="tr-TR" sz="2100" b="1" dirty="0">
                <a:solidFill>
                  <a:schemeClr val="tx1"/>
                </a:solidFill>
                <a:latin typeface="Times New Roman" pitchFamily="18" charset="0"/>
                <a:cs typeface="Times New Roman" pitchFamily="18" charset="0"/>
              </a:rPr>
              <a:t>9 adet Sanayi işletmesi (Fabrika) bulunmakta olup toplam olarak 390 işçi çalıştırmaktadırlar</a:t>
            </a:r>
            <a:r>
              <a:rPr lang="tr-TR" sz="2100" b="1" dirty="0" smtClean="0">
                <a:solidFill>
                  <a:schemeClr val="tx1"/>
                </a:solidFill>
                <a:latin typeface="Times New Roman" pitchFamily="18" charset="0"/>
                <a:cs typeface="Times New Roman" pitchFamily="18" charset="0"/>
              </a:rPr>
              <a:t>.</a:t>
            </a:r>
          </a:p>
          <a:p>
            <a:pPr algn="just" fontAlgn="auto">
              <a:spcAft>
                <a:spcPts val="0"/>
              </a:spcAft>
              <a:buFont typeface="Arial" panose="020B0604020202020204" pitchFamily="34" charset="0"/>
              <a:buNone/>
              <a:defRPr/>
            </a:pPr>
            <a:endParaRPr lang="tr-TR" sz="2100" b="1" dirty="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r>
              <a:rPr lang="tr-TR" sz="2100" b="1" dirty="0">
                <a:solidFill>
                  <a:schemeClr val="tx1"/>
                </a:solidFill>
                <a:latin typeface="Times New Roman" pitchFamily="18" charset="0"/>
                <a:cs typeface="Times New Roman" pitchFamily="18" charset="0"/>
              </a:rPr>
              <a:t> </a:t>
            </a:r>
          </a:p>
          <a:p>
            <a:pPr algn="just" fontAlgn="auto">
              <a:spcAft>
                <a:spcPts val="0"/>
              </a:spcAft>
              <a:buFont typeface="Arial" panose="020B0604020202020204" pitchFamily="34" charset="0"/>
              <a:buNone/>
              <a:defRPr/>
            </a:pPr>
            <a:r>
              <a:rPr lang="tr-TR" sz="2100" b="1" dirty="0">
                <a:solidFill>
                  <a:schemeClr val="tx1"/>
                </a:solidFill>
                <a:latin typeface="Times New Roman" pitchFamily="18" charset="0"/>
                <a:cs typeface="Times New Roman" pitchFamily="18" charset="0"/>
              </a:rPr>
              <a:t>Çuval Fabrikası		: 1	110 İstihdam</a:t>
            </a:r>
          </a:p>
          <a:p>
            <a:pPr algn="just" fontAlgn="auto">
              <a:spcAft>
                <a:spcPts val="0"/>
              </a:spcAft>
              <a:buFont typeface="Arial" panose="020B0604020202020204" pitchFamily="34" charset="0"/>
              <a:buNone/>
              <a:defRPr/>
            </a:pPr>
            <a:r>
              <a:rPr lang="tr-TR" sz="2100" b="1" dirty="0">
                <a:solidFill>
                  <a:schemeClr val="tx1"/>
                </a:solidFill>
                <a:latin typeface="Times New Roman" pitchFamily="18" charset="0"/>
                <a:cs typeface="Times New Roman" pitchFamily="18" charset="0"/>
              </a:rPr>
              <a:t>Meyve Suyu Fabrikası	</a:t>
            </a:r>
            <a:r>
              <a:rPr lang="tr-TR" sz="2100" b="1" dirty="0" smtClean="0">
                <a:solidFill>
                  <a:schemeClr val="tx1"/>
                </a:solidFill>
                <a:latin typeface="Times New Roman" pitchFamily="18" charset="0"/>
                <a:cs typeface="Times New Roman" pitchFamily="18" charset="0"/>
              </a:rPr>
              <a:t>: </a:t>
            </a:r>
            <a:r>
              <a:rPr lang="tr-TR" sz="2100" b="1" dirty="0">
                <a:solidFill>
                  <a:schemeClr val="tx1"/>
                </a:solidFill>
                <a:latin typeface="Times New Roman" pitchFamily="18" charset="0"/>
                <a:cs typeface="Times New Roman" pitchFamily="18" charset="0"/>
              </a:rPr>
              <a:t>1	100 İstihdam</a:t>
            </a:r>
          </a:p>
          <a:p>
            <a:pPr algn="just" fontAlgn="auto">
              <a:spcAft>
                <a:spcPts val="0"/>
              </a:spcAft>
              <a:buFont typeface="Arial" panose="020B0604020202020204" pitchFamily="34" charset="0"/>
              <a:buNone/>
              <a:defRPr/>
            </a:pPr>
            <a:r>
              <a:rPr lang="tr-TR" sz="2100" b="1" dirty="0">
                <a:solidFill>
                  <a:schemeClr val="tx1"/>
                </a:solidFill>
                <a:latin typeface="Times New Roman" pitchFamily="18" charset="0"/>
                <a:cs typeface="Times New Roman" pitchFamily="18" charset="0"/>
              </a:rPr>
              <a:t>Balık Üretim Tesisi		: 2	  70 İstihdam</a:t>
            </a:r>
          </a:p>
          <a:p>
            <a:pPr algn="just" fontAlgn="auto">
              <a:spcAft>
                <a:spcPts val="0"/>
              </a:spcAft>
              <a:buFont typeface="Arial" panose="020B0604020202020204" pitchFamily="34" charset="0"/>
              <a:buNone/>
              <a:defRPr/>
            </a:pPr>
            <a:r>
              <a:rPr lang="tr-TR" sz="2100" b="1" dirty="0">
                <a:solidFill>
                  <a:schemeClr val="tx1"/>
                </a:solidFill>
                <a:latin typeface="Times New Roman" pitchFamily="18" charset="0"/>
                <a:cs typeface="Times New Roman" pitchFamily="18" charset="0"/>
              </a:rPr>
              <a:t>Vagon Fabrikası		: 1	  30 İstihdam</a:t>
            </a:r>
          </a:p>
          <a:p>
            <a:pPr algn="just" fontAlgn="auto">
              <a:spcAft>
                <a:spcPts val="0"/>
              </a:spcAft>
              <a:buFont typeface="Arial" panose="020B0604020202020204" pitchFamily="34" charset="0"/>
              <a:buNone/>
              <a:defRPr/>
            </a:pPr>
            <a:r>
              <a:rPr lang="tr-TR" sz="2100" b="1" dirty="0">
                <a:solidFill>
                  <a:schemeClr val="tx1"/>
                </a:solidFill>
                <a:latin typeface="Times New Roman" pitchFamily="18" charset="0"/>
                <a:cs typeface="Times New Roman" pitchFamily="18" charset="0"/>
              </a:rPr>
              <a:t>Balık Ağı Fabrikası		: 2	  30 İstihdam</a:t>
            </a:r>
          </a:p>
          <a:p>
            <a:pPr algn="just" fontAlgn="auto">
              <a:spcAft>
                <a:spcPts val="0"/>
              </a:spcAft>
              <a:buFont typeface="Arial" panose="020B0604020202020204" pitchFamily="34" charset="0"/>
              <a:buNone/>
              <a:defRPr/>
            </a:pPr>
            <a:r>
              <a:rPr lang="tr-TR" sz="2100" b="1" dirty="0">
                <a:solidFill>
                  <a:schemeClr val="tx1"/>
                </a:solidFill>
                <a:latin typeface="Times New Roman" pitchFamily="18" charset="0"/>
                <a:cs typeface="Times New Roman" pitchFamily="18" charset="0"/>
              </a:rPr>
              <a:t>Çerez Fabrikası		: 1	  20 İstihdam</a:t>
            </a:r>
          </a:p>
          <a:p>
            <a:pPr algn="just" fontAlgn="auto">
              <a:spcAft>
                <a:spcPts val="0"/>
              </a:spcAft>
              <a:buFont typeface="Arial" panose="020B0604020202020204" pitchFamily="34" charset="0"/>
              <a:buNone/>
              <a:defRPr/>
            </a:pPr>
            <a:r>
              <a:rPr lang="tr-TR" sz="2100" b="1" dirty="0">
                <a:solidFill>
                  <a:schemeClr val="tx1"/>
                </a:solidFill>
                <a:latin typeface="Times New Roman" pitchFamily="18" charset="0"/>
                <a:cs typeface="Times New Roman" pitchFamily="18" charset="0"/>
              </a:rPr>
              <a:t>Teneke Fabrikası		: 1	  20 İstihdam</a:t>
            </a:r>
          </a:p>
          <a:p>
            <a:pPr algn="just" fontAlgn="auto">
              <a:spcAft>
                <a:spcPts val="0"/>
              </a:spcAft>
              <a:buFont typeface="Arial" panose="020B0604020202020204" pitchFamily="34" charset="0"/>
              <a:buNone/>
              <a:defRPr/>
            </a:pPr>
            <a:r>
              <a:rPr lang="tr-TR" sz="2100" b="1" dirty="0">
                <a:solidFill>
                  <a:schemeClr val="tx1"/>
                </a:solidFill>
                <a:latin typeface="Times New Roman" pitchFamily="18" charset="0"/>
                <a:cs typeface="Times New Roman" pitchFamily="18" charset="0"/>
              </a:rPr>
              <a:t>Mermer Fabrikası		: 1	  10 İstihdam</a:t>
            </a:r>
            <a:endParaRPr lang="tr-TR" sz="1600" b="1" dirty="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r>
              <a:rPr lang="tr-TR" sz="2300" b="1" dirty="0" smtClean="0">
                <a:solidFill>
                  <a:schemeClr val="tx1"/>
                </a:solidFill>
                <a:latin typeface="Times New Roman" pitchFamily="18" charset="0"/>
                <a:cs typeface="Times New Roman" pitchFamily="18" charset="0"/>
              </a:rPr>
              <a:t>	</a:t>
            </a:r>
          </a:p>
          <a:p>
            <a:pPr algn="just" fontAlgn="auto">
              <a:spcAft>
                <a:spcPts val="0"/>
              </a:spcAft>
              <a:buFont typeface="Arial" panose="020B0604020202020204" pitchFamily="34" charset="0"/>
              <a:buNone/>
              <a:defRPr/>
            </a:pPr>
            <a:r>
              <a:rPr lang="tr-TR" sz="2300" b="1" dirty="0">
                <a:solidFill>
                  <a:schemeClr val="tx1"/>
                </a:solidFill>
                <a:latin typeface="Times New Roman" pitchFamily="18" charset="0"/>
                <a:cs typeface="Times New Roman" pitchFamily="18" charset="0"/>
              </a:rPr>
              <a:t>	</a:t>
            </a:r>
            <a:r>
              <a:rPr lang="tr-TR" sz="2100" b="1" dirty="0" smtClean="0">
                <a:solidFill>
                  <a:schemeClr val="tx1"/>
                </a:solidFill>
                <a:latin typeface="Times New Roman" pitchFamily="18" charset="0"/>
                <a:cs typeface="Times New Roman" pitchFamily="18" charset="0"/>
              </a:rPr>
              <a:t>İlçemizde </a:t>
            </a:r>
            <a:r>
              <a:rPr lang="tr-TR" sz="2100" b="1" dirty="0">
                <a:solidFill>
                  <a:schemeClr val="tx1"/>
                </a:solidFill>
                <a:latin typeface="Times New Roman" pitchFamily="18" charset="0"/>
                <a:cs typeface="Times New Roman" pitchFamily="18" charset="0"/>
              </a:rPr>
              <a:t>Ziraat Bankası, Vakıfbank, Halk Bankası, Şekerbank, İş Bankası, Garanti Bankası, Yapı Kredi ve Akbank şubeleri olmak üzere 8 bankanın şubesi bulunmaktadır.</a:t>
            </a:r>
          </a:p>
          <a:p>
            <a:pPr algn="just" fontAlgn="auto">
              <a:spcAft>
                <a:spcPts val="0"/>
              </a:spcAft>
              <a:buFont typeface="Arial" panose="020B0604020202020204" pitchFamily="34" charset="0"/>
              <a:buNone/>
              <a:defRPr/>
            </a:pPr>
            <a:endParaRPr lang="tr-TR" sz="4400" b="1" dirty="0">
              <a:solidFill>
                <a:srgbClr val="FF0000"/>
              </a:solidFill>
            </a:endParaRPr>
          </a:p>
          <a:p>
            <a:pPr algn="l" fontAlgn="auto">
              <a:spcAft>
                <a:spcPts val="0"/>
              </a:spcAft>
              <a:buFont typeface="Arial" panose="020B0604020202020204" pitchFamily="34" charset="0"/>
              <a:buNone/>
              <a:defRPr/>
            </a:pPr>
            <a:r>
              <a:rPr lang="tr-TR" sz="3500" b="1" dirty="0">
                <a:solidFill>
                  <a:schemeClr val="tx1"/>
                </a:solidFill>
              </a:rPr>
              <a:t> </a:t>
            </a:r>
            <a:endParaRPr lang="tr-TR" sz="30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288" y="333375"/>
            <a:ext cx="8569325" cy="6048375"/>
          </a:xfrm>
        </p:spPr>
        <p:txBody>
          <a:bodyPr rtlCol="0">
            <a:normAutofit/>
          </a:bodyPr>
          <a:lstStyle/>
          <a:p>
            <a:pPr fontAlgn="auto">
              <a:spcAft>
                <a:spcPts val="0"/>
              </a:spcAft>
              <a:buFont typeface="Arial" panose="020B0604020202020204" pitchFamily="34" charset="0"/>
              <a:buNone/>
              <a:defRPr/>
            </a:pPr>
            <a:r>
              <a:rPr lang="tr-TR" sz="4000" b="1" dirty="0">
                <a:solidFill>
                  <a:srgbClr val="FF0000"/>
                </a:solidFill>
                <a:latin typeface="Times New Roman" pitchFamily="18" charset="0"/>
                <a:cs typeface="Times New Roman" pitchFamily="18" charset="0"/>
              </a:rPr>
              <a:t>EKONOMİK DURUM</a:t>
            </a:r>
            <a:r>
              <a:rPr lang="tr-TR" sz="4000" b="1" dirty="0" smtClean="0">
                <a:solidFill>
                  <a:srgbClr val="FF0000"/>
                </a:solidFill>
                <a:latin typeface="Times New Roman" pitchFamily="18" charset="0"/>
                <a:cs typeface="Times New Roman" pitchFamily="18" charset="0"/>
              </a:rPr>
              <a:t>:</a:t>
            </a:r>
          </a:p>
          <a:p>
            <a:pPr algn="l" fontAlgn="auto">
              <a:spcAft>
                <a:spcPts val="0"/>
              </a:spcAft>
              <a:buFont typeface="Arial" panose="020B0604020202020204" pitchFamily="34" charset="0"/>
              <a:buNone/>
              <a:defRPr/>
            </a:pPr>
            <a:endParaRPr lang="tr-TR" sz="1600" b="1" u="sng" dirty="0" smtClean="0">
              <a:solidFill>
                <a:srgbClr val="FF0000"/>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r>
              <a:rPr lang="tr-TR" sz="1600" b="1" u="sng" dirty="0" smtClean="0">
                <a:solidFill>
                  <a:srgbClr val="FF0000"/>
                </a:solidFill>
                <a:latin typeface="Times New Roman" pitchFamily="18" charset="0"/>
                <a:cs typeface="Times New Roman" pitchFamily="18" charset="0"/>
              </a:rPr>
              <a:t>İLÇE GIDA TARIM VE HAYVANCILIK MÜDÜRLÜĞÜ</a:t>
            </a:r>
          </a:p>
          <a:p>
            <a:pPr algn="l" fontAlgn="auto">
              <a:spcAft>
                <a:spcPts val="0"/>
              </a:spcAft>
              <a:buFont typeface="Arial" panose="020B0604020202020204" pitchFamily="34" charset="0"/>
              <a:buNone/>
              <a:defRPr/>
            </a:pPr>
            <a:r>
              <a:rPr lang="tr-TR" sz="3500" b="1" dirty="0" smtClean="0">
                <a:solidFill>
                  <a:schemeClr val="tx1"/>
                </a:solidFill>
              </a:rPr>
              <a:t> </a:t>
            </a:r>
            <a:endParaRPr lang="tr-TR" sz="30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3600581071"/>
              </p:ext>
            </p:extLst>
          </p:nvPr>
        </p:nvGraphicFramePr>
        <p:xfrm>
          <a:off x="457200" y="1827689"/>
          <a:ext cx="8291264" cy="4625648"/>
        </p:xfrm>
        <a:graphic>
          <a:graphicData uri="http://schemas.openxmlformats.org/drawingml/2006/table">
            <a:tbl>
              <a:tblPr>
                <a:tableStyleId>{5C22544A-7EE6-4342-B048-85BDC9FD1C3A}</a:tableStyleId>
              </a:tblPr>
              <a:tblGrid>
                <a:gridCol w="2935107"/>
                <a:gridCol w="636769"/>
                <a:gridCol w="4719388"/>
              </a:tblGrid>
              <a:tr h="287885">
                <a:tc>
                  <a:txBody>
                    <a:bodyPr/>
                    <a:lstStyle/>
                    <a:p>
                      <a:pPr algn="ctr">
                        <a:spcAft>
                          <a:spcPts val="0"/>
                        </a:spcAft>
                      </a:pPr>
                      <a:r>
                        <a:rPr lang="tr-TR" sz="1200">
                          <a:effectLst/>
                        </a:rPr>
                        <a:t>ÜNVANI</a:t>
                      </a:r>
                      <a:endParaRPr lang="tr-TR" sz="1200">
                        <a:effectLst/>
                        <a:latin typeface="Times New Roman"/>
                        <a:ea typeface="Times New Roman"/>
                      </a:endParaRPr>
                    </a:p>
                  </a:txBody>
                  <a:tcPr marL="0" marR="0" marT="0" marB="0" anchor="ctr"/>
                </a:tc>
                <a:tc>
                  <a:txBody>
                    <a:bodyPr/>
                    <a:lstStyle/>
                    <a:p>
                      <a:pPr algn="ctr">
                        <a:spcAft>
                          <a:spcPts val="0"/>
                        </a:spcAft>
                      </a:pPr>
                      <a:r>
                        <a:rPr lang="tr-TR" sz="1200">
                          <a:effectLst/>
                        </a:rPr>
                        <a:t>ADET</a:t>
                      </a:r>
                      <a:endParaRPr lang="tr-TR" sz="1200">
                        <a:effectLst/>
                        <a:latin typeface="Times New Roman"/>
                        <a:ea typeface="Times New Roman"/>
                      </a:endParaRPr>
                    </a:p>
                  </a:txBody>
                  <a:tcPr marL="0" marR="0" marT="0" marB="0" anchor="ctr"/>
                </a:tc>
                <a:tc>
                  <a:txBody>
                    <a:bodyPr/>
                    <a:lstStyle/>
                    <a:p>
                      <a:pPr algn="ctr">
                        <a:spcAft>
                          <a:spcPts val="0"/>
                        </a:spcAft>
                      </a:pPr>
                      <a:r>
                        <a:rPr lang="tr-TR" sz="1200">
                          <a:effectLst/>
                        </a:rPr>
                        <a:t>GÖREV YERİ</a:t>
                      </a:r>
                      <a:endParaRPr lang="tr-TR" sz="1200">
                        <a:effectLst/>
                        <a:latin typeface="Times New Roman"/>
                        <a:ea typeface="Times New Roman"/>
                      </a:endParaRPr>
                    </a:p>
                  </a:txBody>
                  <a:tcPr marL="0" marR="0" marT="0" marB="0" anchor="ctr"/>
                </a:tc>
              </a:tr>
              <a:tr h="207797">
                <a:tc>
                  <a:txBody>
                    <a:bodyPr/>
                    <a:lstStyle/>
                    <a:p>
                      <a:pPr>
                        <a:spcAft>
                          <a:spcPts val="0"/>
                        </a:spcAft>
                      </a:pPr>
                      <a:r>
                        <a:rPr lang="tr-TR" sz="1200">
                          <a:effectLst/>
                        </a:rPr>
                        <a:t>İlçe Müdü İlçe Müdürü (Veteriner Hekim)</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1</a:t>
                      </a:r>
                      <a:endParaRPr lang="tr-TR" sz="1200">
                        <a:effectLst/>
                        <a:latin typeface="Times New Roman"/>
                        <a:ea typeface="Times New Roman"/>
                      </a:endParaRPr>
                    </a:p>
                  </a:txBody>
                  <a:tcPr marL="0" marR="0" marT="0" marB="0" anchor="b"/>
                </a:tc>
                <a:tc>
                  <a:txBody>
                    <a:bodyPr/>
                    <a:lstStyle/>
                    <a:p>
                      <a:pPr marL="89535" indent="92075">
                        <a:spcAft>
                          <a:spcPts val="0"/>
                        </a:spcAft>
                      </a:pPr>
                      <a:r>
                        <a:rPr lang="tr-TR" sz="1200">
                          <a:effectLst/>
                        </a:rPr>
                        <a:t>İlçe Müdürlüğü - DİNAR</a:t>
                      </a:r>
                      <a:endParaRPr lang="tr-TR" sz="1200">
                        <a:effectLst/>
                        <a:latin typeface="Times New Roman"/>
                        <a:ea typeface="Times New Roman"/>
                      </a:endParaRPr>
                    </a:p>
                  </a:txBody>
                  <a:tcPr marL="0" marR="0" marT="0" marB="0" anchor="ctr"/>
                </a:tc>
              </a:tr>
              <a:tr h="207797">
                <a:tc>
                  <a:txBody>
                    <a:bodyPr/>
                    <a:lstStyle/>
                    <a:p>
                      <a:pPr indent="48895">
                        <a:spcAft>
                          <a:spcPts val="0"/>
                        </a:spcAft>
                      </a:pPr>
                      <a:r>
                        <a:rPr lang="tr-TR" sz="1200">
                          <a:effectLst/>
                        </a:rPr>
                        <a:t>Mühendis</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3</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İlçe Müdürlüğü - DİNAR</a:t>
                      </a:r>
                      <a:endParaRPr lang="tr-TR" sz="1200">
                        <a:effectLst/>
                        <a:latin typeface="Times New Roman"/>
                        <a:ea typeface="Times New Roman"/>
                      </a:endParaRPr>
                    </a:p>
                  </a:txBody>
                  <a:tcPr marL="0" marR="0" marT="0" marB="0" anchor="ctr"/>
                </a:tc>
              </a:tr>
              <a:tr h="207797">
                <a:tc>
                  <a:txBody>
                    <a:bodyPr/>
                    <a:lstStyle/>
                    <a:p>
                      <a:pPr indent="48895">
                        <a:spcAft>
                          <a:spcPts val="0"/>
                        </a:spcAft>
                      </a:pPr>
                      <a:r>
                        <a:rPr lang="tr-TR" sz="1200">
                          <a:effectLst/>
                        </a:rPr>
                        <a:t>Veteriner Hekim</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2</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İlçe Müdürlüğü - DİNAR</a:t>
                      </a:r>
                      <a:endParaRPr lang="tr-TR" sz="1200">
                        <a:effectLst/>
                        <a:latin typeface="Times New Roman"/>
                        <a:ea typeface="Times New Roman"/>
                      </a:endParaRPr>
                    </a:p>
                  </a:txBody>
                  <a:tcPr marL="0" marR="0" marT="0" marB="0" anchor="ctr"/>
                </a:tc>
              </a:tr>
              <a:tr h="623391">
                <a:tc>
                  <a:txBody>
                    <a:bodyPr/>
                    <a:lstStyle/>
                    <a:p>
                      <a:pPr>
                        <a:spcAft>
                          <a:spcPts val="0"/>
                        </a:spcAft>
                      </a:pPr>
                      <a:r>
                        <a:rPr lang="tr-TR" sz="1200">
                          <a:effectLst/>
                        </a:rPr>
                        <a:t>Mühendis ( targel 4/ A)</a:t>
                      </a:r>
                      <a:endParaRPr lang="tr-TR" sz="1200">
                        <a:effectLst/>
                        <a:latin typeface="Times New Roman"/>
                        <a:ea typeface="Times New Roman"/>
                      </a:endParaRPr>
                    </a:p>
                  </a:txBody>
                  <a:tcPr marL="0" marR="0" marT="0" marB="0" anchor="ctr"/>
                </a:tc>
                <a:tc>
                  <a:txBody>
                    <a:bodyPr/>
                    <a:lstStyle/>
                    <a:p>
                      <a:pPr algn="ctr">
                        <a:spcAft>
                          <a:spcPts val="0"/>
                        </a:spcAft>
                      </a:pPr>
                      <a:r>
                        <a:rPr lang="tr-TR" sz="1200">
                          <a:effectLst/>
                        </a:rPr>
                        <a:t>10</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Bademli Köyü, Dikici Köyü, Uluköy Kasabası,  Çayüstü Köyü, Çakıcı Köyü, Haydarlı Kasabası, Yeşilhüyük Köyü, Duman Köyü, Akça Köyü, Karakuyu Köyü</a:t>
                      </a:r>
                      <a:endParaRPr lang="tr-TR" sz="1200">
                        <a:effectLst/>
                        <a:latin typeface="Times New Roman"/>
                        <a:ea typeface="Times New Roman"/>
                      </a:endParaRPr>
                    </a:p>
                  </a:txBody>
                  <a:tcPr marL="0" marR="0" marT="0" marB="0" anchor="ctr"/>
                </a:tc>
              </a:tr>
              <a:tr h="415594">
                <a:tc>
                  <a:txBody>
                    <a:bodyPr/>
                    <a:lstStyle/>
                    <a:p>
                      <a:pPr indent="48895">
                        <a:spcAft>
                          <a:spcPts val="0"/>
                        </a:spcAft>
                      </a:pPr>
                      <a:r>
                        <a:rPr lang="tr-TR" sz="1200">
                          <a:effectLst/>
                        </a:rPr>
                        <a:t>Veteriner Hekim (targel 4/A)</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4</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 Tatarlı Kasabası, Karahacılı Köyü, Pınarlı Köyü,</a:t>
                      </a:r>
                    </a:p>
                    <a:p>
                      <a:pPr marL="181610">
                        <a:spcAft>
                          <a:spcPts val="0"/>
                        </a:spcAft>
                      </a:pPr>
                      <a:r>
                        <a:rPr lang="tr-TR" sz="1200">
                          <a:effectLst/>
                        </a:rPr>
                        <a:t>Akgün Köyü</a:t>
                      </a:r>
                      <a:endParaRPr lang="tr-TR" sz="1200">
                        <a:effectLst/>
                        <a:latin typeface="Times New Roman"/>
                        <a:ea typeface="Times New Roman"/>
                      </a:endParaRPr>
                    </a:p>
                  </a:txBody>
                  <a:tcPr marL="0" marR="0" marT="0" marB="0" anchor="ctr"/>
                </a:tc>
              </a:tr>
              <a:tr h="207797">
                <a:tc>
                  <a:txBody>
                    <a:bodyPr/>
                    <a:lstStyle/>
                    <a:p>
                      <a:pPr indent="48895">
                        <a:spcAft>
                          <a:spcPts val="0"/>
                        </a:spcAft>
                      </a:pPr>
                      <a:r>
                        <a:rPr lang="tr-TR" sz="1200">
                          <a:effectLst/>
                        </a:rPr>
                        <a:t>Mühendis ( targel 4/ B)</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1</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Doğanlı Köyü</a:t>
                      </a:r>
                      <a:endParaRPr lang="tr-TR" sz="1200">
                        <a:effectLst/>
                        <a:latin typeface="Times New Roman"/>
                        <a:ea typeface="Times New Roman"/>
                      </a:endParaRPr>
                    </a:p>
                  </a:txBody>
                  <a:tcPr marL="0" marR="0" marT="0" marB="0" anchor="ctr"/>
                </a:tc>
              </a:tr>
              <a:tr h="207797">
                <a:tc>
                  <a:txBody>
                    <a:bodyPr/>
                    <a:lstStyle/>
                    <a:p>
                      <a:pPr indent="48895">
                        <a:spcAft>
                          <a:spcPts val="0"/>
                        </a:spcAft>
                      </a:pPr>
                      <a:r>
                        <a:rPr lang="tr-TR" sz="1200">
                          <a:effectLst/>
                        </a:rPr>
                        <a:t>Veteriner Hekim (targel 4/B)</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1</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Bağcılar Köyü</a:t>
                      </a:r>
                      <a:endParaRPr lang="tr-TR" sz="1200">
                        <a:effectLst/>
                        <a:latin typeface="Times New Roman"/>
                        <a:ea typeface="Times New Roman"/>
                      </a:endParaRPr>
                    </a:p>
                  </a:txBody>
                  <a:tcPr marL="0" marR="0" marT="0" marB="0" anchor="ctr"/>
                </a:tc>
              </a:tr>
              <a:tr h="207797">
                <a:tc>
                  <a:txBody>
                    <a:bodyPr/>
                    <a:lstStyle/>
                    <a:p>
                      <a:pPr indent="48895">
                        <a:spcAft>
                          <a:spcPts val="0"/>
                        </a:spcAft>
                      </a:pPr>
                      <a:r>
                        <a:rPr lang="tr-TR" sz="1200">
                          <a:effectLst/>
                        </a:rPr>
                        <a:t>Tekniker</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4</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İlçe Müdürlüğü - DİNAR</a:t>
                      </a:r>
                      <a:endParaRPr lang="tr-TR" sz="1200">
                        <a:effectLst/>
                        <a:latin typeface="Times New Roman"/>
                        <a:ea typeface="Times New Roman"/>
                      </a:endParaRPr>
                    </a:p>
                  </a:txBody>
                  <a:tcPr marL="0" marR="0" marT="0" marB="0" anchor="ctr"/>
                </a:tc>
              </a:tr>
              <a:tr h="207797">
                <a:tc>
                  <a:txBody>
                    <a:bodyPr/>
                    <a:lstStyle/>
                    <a:p>
                      <a:pPr indent="48895">
                        <a:spcAft>
                          <a:spcPts val="0"/>
                        </a:spcAft>
                      </a:pPr>
                      <a:r>
                        <a:rPr lang="tr-TR" sz="1200">
                          <a:effectLst/>
                        </a:rPr>
                        <a:t>Veteriner Sağlık Teknikeri</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2</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İlçe Müdürlüğü - DİNAR</a:t>
                      </a:r>
                      <a:endParaRPr lang="tr-TR" sz="1200">
                        <a:effectLst/>
                        <a:latin typeface="Times New Roman"/>
                        <a:ea typeface="Times New Roman"/>
                      </a:endParaRPr>
                    </a:p>
                  </a:txBody>
                  <a:tcPr marL="0" marR="0" marT="0" marB="0" anchor="ctr"/>
                </a:tc>
              </a:tr>
              <a:tr h="207797">
                <a:tc>
                  <a:txBody>
                    <a:bodyPr/>
                    <a:lstStyle/>
                    <a:p>
                      <a:pPr indent="48895">
                        <a:spcAft>
                          <a:spcPts val="0"/>
                        </a:spcAft>
                      </a:pPr>
                      <a:r>
                        <a:rPr lang="tr-TR" sz="1200">
                          <a:effectLst/>
                        </a:rPr>
                        <a:t>Teknisyen</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1</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İlçe Müdürlüğü - DİNAR  </a:t>
                      </a:r>
                      <a:endParaRPr lang="tr-TR" sz="1200">
                        <a:effectLst/>
                        <a:latin typeface="Times New Roman"/>
                        <a:ea typeface="Times New Roman"/>
                      </a:endParaRPr>
                    </a:p>
                  </a:txBody>
                  <a:tcPr marL="0" marR="0" marT="0" marB="0" anchor="ctr"/>
                </a:tc>
              </a:tr>
              <a:tr h="207797">
                <a:tc>
                  <a:txBody>
                    <a:bodyPr/>
                    <a:lstStyle/>
                    <a:p>
                      <a:pPr indent="48895">
                        <a:spcAft>
                          <a:spcPts val="0"/>
                        </a:spcAft>
                      </a:pPr>
                      <a:r>
                        <a:rPr lang="tr-TR" sz="1200">
                          <a:effectLst/>
                        </a:rPr>
                        <a:t>Veteriner Sağlık Teknisyeni</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1</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İlçe Müdürlüğü - DİNAR</a:t>
                      </a:r>
                      <a:endParaRPr lang="tr-TR" sz="1200">
                        <a:effectLst/>
                        <a:latin typeface="Times New Roman"/>
                        <a:ea typeface="Times New Roman"/>
                      </a:endParaRPr>
                    </a:p>
                  </a:txBody>
                  <a:tcPr marL="0" marR="0" marT="0" marB="0" anchor="ctr"/>
                </a:tc>
              </a:tr>
              <a:tr h="298708">
                <a:tc>
                  <a:txBody>
                    <a:bodyPr/>
                    <a:lstStyle/>
                    <a:p>
                      <a:pPr indent="48895">
                        <a:spcAft>
                          <a:spcPts val="0"/>
                        </a:spcAft>
                      </a:pPr>
                      <a:r>
                        <a:rPr lang="tr-TR" sz="1200">
                          <a:effectLst/>
                        </a:rPr>
                        <a:t>Şoför</a:t>
                      </a:r>
                      <a:endParaRPr lang="tr-TR" sz="1200">
                        <a:effectLst/>
                        <a:latin typeface="Times New Roman"/>
                        <a:ea typeface="Times New Roman"/>
                      </a:endParaRPr>
                    </a:p>
                  </a:txBody>
                  <a:tcPr marL="0" marR="0" marT="0" marB="0" anchor="ctr"/>
                </a:tc>
                <a:tc>
                  <a:txBody>
                    <a:bodyPr/>
                    <a:lstStyle/>
                    <a:p>
                      <a:pPr algn="ctr">
                        <a:spcAft>
                          <a:spcPts val="0"/>
                        </a:spcAft>
                      </a:pPr>
                      <a:r>
                        <a:rPr lang="tr-TR" sz="1200">
                          <a:effectLst/>
                        </a:rPr>
                        <a:t>1</a:t>
                      </a:r>
                      <a:endParaRPr lang="tr-TR" sz="1200">
                        <a:effectLst/>
                        <a:latin typeface="Times New Roman"/>
                        <a:ea typeface="Times New Roman"/>
                      </a:endParaRPr>
                    </a:p>
                  </a:txBody>
                  <a:tcPr marL="0" marR="0" marT="0" marB="0" anchor="ctr"/>
                </a:tc>
                <a:tc>
                  <a:txBody>
                    <a:bodyPr/>
                    <a:lstStyle/>
                    <a:p>
                      <a:pPr marL="181610">
                        <a:spcAft>
                          <a:spcPts val="0"/>
                        </a:spcAft>
                      </a:pPr>
                      <a:r>
                        <a:rPr lang="tr-TR" sz="1200">
                          <a:effectLst/>
                        </a:rPr>
                        <a:t>İlçe Müdürlüğü – DİNAR </a:t>
                      </a:r>
                      <a:endParaRPr lang="tr-TR" sz="1200">
                        <a:effectLst/>
                        <a:latin typeface="Times New Roman"/>
                        <a:ea typeface="Times New Roman"/>
                      </a:endParaRPr>
                    </a:p>
                  </a:txBody>
                  <a:tcPr marL="0" marR="0" marT="0" marB="0" anchor="ctr"/>
                </a:tc>
              </a:tr>
              <a:tr h="253253">
                <a:tc>
                  <a:txBody>
                    <a:bodyPr/>
                    <a:lstStyle/>
                    <a:p>
                      <a:pPr indent="48895">
                        <a:spcAft>
                          <a:spcPts val="0"/>
                        </a:spcAft>
                      </a:pPr>
                      <a:r>
                        <a:rPr lang="tr-TR" sz="1200">
                          <a:effectLst/>
                        </a:rPr>
                        <a:t>VHKİ</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1</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 </a:t>
                      </a:r>
                      <a:endParaRPr lang="tr-TR" sz="1200">
                        <a:effectLst/>
                        <a:latin typeface="Times New Roman"/>
                        <a:ea typeface="Times New Roman"/>
                      </a:endParaRPr>
                    </a:p>
                  </a:txBody>
                  <a:tcPr marL="0" marR="0" marT="0" marB="0" anchor="ctr"/>
                </a:tc>
              </a:tr>
              <a:tr h="253253">
                <a:tc>
                  <a:txBody>
                    <a:bodyPr/>
                    <a:lstStyle/>
                    <a:p>
                      <a:pPr indent="48895">
                        <a:spcAft>
                          <a:spcPts val="0"/>
                        </a:spcAft>
                      </a:pPr>
                      <a:r>
                        <a:rPr lang="tr-TR" sz="1200">
                          <a:effectLst/>
                        </a:rPr>
                        <a:t>Memur </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3</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İlçe Müdürlüğü – DİNAR</a:t>
                      </a:r>
                      <a:endParaRPr lang="tr-TR" sz="1200">
                        <a:effectLst/>
                        <a:latin typeface="Times New Roman"/>
                        <a:ea typeface="Times New Roman"/>
                      </a:endParaRPr>
                    </a:p>
                  </a:txBody>
                  <a:tcPr marL="0" marR="0" marT="0" marB="0" anchor="ctr"/>
                </a:tc>
              </a:tr>
              <a:tr h="207797">
                <a:tc>
                  <a:txBody>
                    <a:bodyPr/>
                    <a:lstStyle/>
                    <a:p>
                      <a:pPr indent="48895">
                        <a:spcAft>
                          <a:spcPts val="0"/>
                        </a:spcAft>
                      </a:pPr>
                      <a:r>
                        <a:rPr lang="tr-TR" sz="1200">
                          <a:effectLst/>
                        </a:rPr>
                        <a:t>Hizmetli</a:t>
                      </a:r>
                      <a:endParaRPr lang="tr-TR" sz="1200">
                        <a:effectLst/>
                        <a:latin typeface="Times New Roman"/>
                        <a:ea typeface="Times New Roman"/>
                      </a:endParaRPr>
                    </a:p>
                  </a:txBody>
                  <a:tcPr marL="0" marR="0" marT="0" marB="0" anchor="b"/>
                </a:tc>
                <a:tc>
                  <a:txBody>
                    <a:bodyPr/>
                    <a:lstStyle/>
                    <a:p>
                      <a:pPr algn="ctr">
                        <a:spcAft>
                          <a:spcPts val="0"/>
                        </a:spcAft>
                      </a:pPr>
                      <a:r>
                        <a:rPr lang="tr-TR" sz="1200">
                          <a:effectLst/>
                        </a:rPr>
                        <a:t>1</a:t>
                      </a:r>
                      <a:endParaRPr lang="tr-TR" sz="1200">
                        <a:effectLst/>
                        <a:latin typeface="Times New Roman"/>
                        <a:ea typeface="Times New Roman"/>
                      </a:endParaRPr>
                    </a:p>
                  </a:txBody>
                  <a:tcPr marL="0" marR="0" marT="0" marB="0" anchor="b"/>
                </a:tc>
                <a:tc>
                  <a:txBody>
                    <a:bodyPr/>
                    <a:lstStyle/>
                    <a:p>
                      <a:pPr marL="181610">
                        <a:spcAft>
                          <a:spcPts val="0"/>
                        </a:spcAft>
                      </a:pPr>
                      <a:r>
                        <a:rPr lang="tr-TR" sz="1200">
                          <a:effectLst/>
                        </a:rPr>
                        <a:t>İlçe Müdürlüğü – DİNAR</a:t>
                      </a:r>
                      <a:endParaRPr lang="tr-TR" sz="1200">
                        <a:effectLst/>
                        <a:latin typeface="Times New Roman"/>
                        <a:ea typeface="Times New Roman"/>
                      </a:endParaRPr>
                    </a:p>
                  </a:txBody>
                  <a:tcPr marL="0" marR="0" marT="0" marB="0" anchor="ctr"/>
                </a:tc>
              </a:tr>
              <a:tr h="207797">
                <a:tc>
                  <a:txBody>
                    <a:bodyPr/>
                    <a:lstStyle/>
                    <a:p>
                      <a:pPr>
                        <a:spcAft>
                          <a:spcPts val="0"/>
                        </a:spcAft>
                      </a:pPr>
                      <a:r>
                        <a:rPr lang="tr-TR" sz="1200">
                          <a:effectLst/>
                        </a:rPr>
                        <a:t> İşçi </a:t>
                      </a:r>
                      <a:endParaRPr lang="tr-TR" sz="1200">
                        <a:effectLst/>
                        <a:latin typeface="Times New Roman"/>
                        <a:ea typeface="Times New Roman"/>
                      </a:endParaRPr>
                    </a:p>
                  </a:txBody>
                  <a:tcPr marL="0" marR="0" marT="0" marB="0" anchor="ctr"/>
                </a:tc>
                <a:tc>
                  <a:txBody>
                    <a:bodyPr/>
                    <a:lstStyle/>
                    <a:p>
                      <a:pPr algn="ctr">
                        <a:spcAft>
                          <a:spcPts val="0"/>
                        </a:spcAft>
                      </a:pPr>
                      <a:r>
                        <a:rPr lang="tr-TR" sz="1200">
                          <a:effectLst/>
                        </a:rPr>
                        <a:t>5</a:t>
                      </a:r>
                      <a:endParaRPr lang="tr-TR" sz="1200">
                        <a:effectLst/>
                        <a:latin typeface="Times New Roman"/>
                        <a:ea typeface="Times New Roman"/>
                      </a:endParaRPr>
                    </a:p>
                  </a:txBody>
                  <a:tcPr marL="0" marR="0" marT="0" marB="0" anchor="ctr"/>
                </a:tc>
                <a:tc>
                  <a:txBody>
                    <a:bodyPr/>
                    <a:lstStyle/>
                    <a:p>
                      <a:pPr marL="180340">
                        <a:spcAft>
                          <a:spcPts val="0"/>
                        </a:spcAft>
                      </a:pPr>
                      <a:r>
                        <a:rPr lang="tr-TR" sz="1200">
                          <a:effectLst/>
                        </a:rPr>
                        <a:t>İlçe Müdürlüğü – DİNAR</a:t>
                      </a:r>
                      <a:endParaRPr lang="tr-TR" sz="1200">
                        <a:effectLst/>
                        <a:latin typeface="Times New Roman"/>
                        <a:ea typeface="Times New Roman"/>
                      </a:endParaRPr>
                    </a:p>
                  </a:txBody>
                  <a:tcPr marL="0" marR="0" marT="0" marB="0"/>
                </a:tc>
              </a:tr>
              <a:tr h="207797">
                <a:tc>
                  <a:txBody>
                    <a:bodyPr/>
                    <a:lstStyle/>
                    <a:p>
                      <a:pPr indent="48895">
                        <a:spcAft>
                          <a:spcPts val="0"/>
                        </a:spcAft>
                      </a:pPr>
                      <a:r>
                        <a:rPr lang="tr-TR" sz="1200">
                          <a:effectLst/>
                        </a:rPr>
                        <a:t>TOPLAM</a:t>
                      </a:r>
                      <a:endParaRPr lang="tr-TR" sz="1200">
                        <a:effectLst/>
                        <a:latin typeface="Times New Roman"/>
                        <a:ea typeface="Times New Roman"/>
                      </a:endParaRPr>
                    </a:p>
                  </a:txBody>
                  <a:tcPr marL="0" marR="0" marT="0" marB="0" anchor="ctr"/>
                </a:tc>
                <a:tc>
                  <a:txBody>
                    <a:bodyPr/>
                    <a:lstStyle/>
                    <a:p>
                      <a:pPr algn="ctr">
                        <a:spcAft>
                          <a:spcPts val="0"/>
                        </a:spcAft>
                      </a:pPr>
                      <a:r>
                        <a:rPr lang="tr-TR" sz="1200">
                          <a:effectLst/>
                        </a:rPr>
                        <a:t>41</a:t>
                      </a:r>
                      <a:endParaRPr lang="tr-TR" sz="1200">
                        <a:effectLst/>
                        <a:latin typeface="Times New Roman"/>
                        <a:ea typeface="Times New Roman"/>
                      </a:endParaRPr>
                    </a:p>
                  </a:txBody>
                  <a:tcPr marL="0" marR="0" marT="0" marB="0" anchor="ctr"/>
                </a:tc>
                <a:tc>
                  <a:txBody>
                    <a:bodyPr/>
                    <a:lstStyle/>
                    <a:p>
                      <a:pPr>
                        <a:spcAft>
                          <a:spcPts val="0"/>
                        </a:spcAft>
                      </a:pPr>
                      <a:r>
                        <a:rPr lang="tr-TR" sz="1200" dirty="0">
                          <a:effectLst/>
                        </a:rPr>
                        <a:t> </a:t>
                      </a:r>
                      <a:endParaRPr lang="tr-TR" sz="1200" dirty="0">
                        <a:effectLst/>
                        <a:latin typeface="Times New Roman"/>
                        <a:ea typeface="Times New Roman"/>
                      </a:endParaRPr>
                    </a:p>
                  </a:txBody>
                  <a:tcPr marL="0" marR="0" marT="0" marB="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288" y="333375"/>
            <a:ext cx="8569325" cy="6048375"/>
          </a:xfrm>
        </p:spPr>
        <p:txBody>
          <a:bodyPr rtlCol="0">
            <a:normAutofit/>
          </a:bodyPr>
          <a:lstStyle/>
          <a:p>
            <a:pPr fontAlgn="auto">
              <a:spcAft>
                <a:spcPts val="0"/>
              </a:spcAft>
              <a:buFont typeface="Arial" panose="020B0604020202020204" pitchFamily="34" charset="0"/>
              <a:buNone/>
              <a:defRPr/>
            </a:pPr>
            <a:r>
              <a:rPr lang="tr-TR" sz="4000" b="1" dirty="0">
                <a:solidFill>
                  <a:srgbClr val="FF0000"/>
                </a:solidFill>
                <a:latin typeface="Times New Roman" pitchFamily="18" charset="0"/>
                <a:cs typeface="Times New Roman" pitchFamily="18" charset="0"/>
              </a:rPr>
              <a:t>EKONOMİK DURUM</a:t>
            </a:r>
            <a:r>
              <a:rPr lang="tr-TR" sz="4000" b="1" dirty="0" smtClean="0">
                <a:solidFill>
                  <a:srgbClr val="FF0000"/>
                </a:solidFill>
                <a:latin typeface="Times New Roman" pitchFamily="18" charset="0"/>
                <a:cs typeface="Times New Roman" pitchFamily="18" charset="0"/>
              </a:rPr>
              <a:t>:</a:t>
            </a:r>
          </a:p>
          <a:p>
            <a:pPr fontAlgn="auto">
              <a:spcAft>
                <a:spcPts val="0"/>
              </a:spcAft>
              <a:buFont typeface="Arial" panose="020B0604020202020204" pitchFamily="34" charset="0"/>
              <a:buNone/>
              <a:defRPr/>
            </a:pPr>
            <a:endParaRPr lang="tr-TR" sz="4400" dirty="0">
              <a:solidFill>
                <a:srgbClr val="FF0000"/>
              </a:solidFill>
            </a:endParaRPr>
          </a:p>
          <a:p>
            <a:pPr algn="just" fontAlgn="auto">
              <a:spcAft>
                <a:spcPts val="0"/>
              </a:spcAft>
              <a:buFont typeface="Arial" panose="020B0604020202020204" pitchFamily="34" charset="0"/>
              <a:buNone/>
              <a:defRPr/>
            </a:pPr>
            <a:r>
              <a:rPr lang="tr-TR" sz="1200" dirty="0"/>
              <a:t>         </a:t>
            </a:r>
            <a:endParaRPr lang="tr-TR" sz="4400" b="1" dirty="0">
              <a:solidFill>
                <a:srgbClr val="FF0000"/>
              </a:solidFill>
            </a:endParaRPr>
          </a:p>
          <a:p>
            <a:pPr algn="l" fontAlgn="auto">
              <a:spcAft>
                <a:spcPts val="0"/>
              </a:spcAft>
              <a:buFont typeface="Arial" panose="020B0604020202020204" pitchFamily="34" charset="0"/>
              <a:buNone/>
              <a:defRPr/>
            </a:pPr>
            <a:r>
              <a:rPr lang="tr-TR" sz="3500" b="1" dirty="0">
                <a:solidFill>
                  <a:schemeClr val="tx1"/>
                </a:solidFill>
              </a:rPr>
              <a:t> </a:t>
            </a:r>
            <a:endParaRPr lang="tr-TR" sz="30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445118392"/>
              </p:ext>
            </p:extLst>
          </p:nvPr>
        </p:nvGraphicFramePr>
        <p:xfrm>
          <a:off x="467544" y="5450126"/>
          <a:ext cx="8424936" cy="1003210"/>
        </p:xfrm>
        <a:graphic>
          <a:graphicData uri="http://schemas.openxmlformats.org/drawingml/2006/table">
            <a:tbl>
              <a:tblPr>
                <a:tableStyleId>{5C22544A-7EE6-4342-B048-85BDC9FD1C3A}</a:tableStyleId>
              </a:tblPr>
              <a:tblGrid>
                <a:gridCol w="952394"/>
                <a:gridCol w="743294"/>
                <a:gridCol w="743294"/>
                <a:gridCol w="738716"/>
                <a:gridCol w="990551"/>
                <a:gridCol w="990551"/>
                <a:gridCol w="706664"/>
                <a:gridCol w="607456"/>
                <a:gridCol w="557089"/>
                <a:gridCol w="583036"/>
                <a:gridCol w="811891"/>
              </a:tblGrid>
              <a:tr h="214674">
                <a:tc rowSpan="2">
                  <a:txBody>
                    <a:bodyPr/>
                    <a:lstStyle/>
                    <a:p>
                      <a:pPr algn="ctr">
                        <a:spcAft>
                          <a:spcPts val="0"/>
                        </a:spcAft>
                      </a:pPr>
                      <a:r>
                        <a:rPr lang="tr-TR" sz="1200" dirty="0">
                          <a:effectLst/>
                        </a:rPr>
                        <a:t>İlçe Adı</a:t>
                      </a:r>
                      <a:endParaRPr lang="tr-TR" sz="1100" dirty="0">
                        <a:effectLst/>
                        <a:latin typeface="Times New Roman"/>
                        <a:ea typeface="Times New Roman"/>
                      </a:endParaRPr>
                    </a:p>
                  </a:txBody>
                  <a:tcPr marL="44450" marR="44450" marT="0" marB="0" anchor="ctr"/>
                </a:tc>
                <a:tc gridSpan="10">
                  <a:txBody>
                    <a:bodyPr/>
                    <a:lstStyle/>
                    <a:p>
                      <a:pPr algn="ctr">
                        <a:spcAft>
                          <a:spcPts val="0"/>
                        </a:spcAft>
                      </a:pPr>
                      <a:r>
                        <a:rPr lang="tr-TR" sz="1200" dirty="0">
                          <a:effectLst/>
                        </a:rPr>
                        <a:t>Hayvan Cinsi</a:t>
                      </a:r>
                      <a:endParaRPr lang="tr-TR" sz="1100" dirty="0">
                        <a:effectLst/>
                        <a:latin typeface="Times New Roman"/>
                        <a:ea typeface="Times New Roman"/>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04056">
                <a:tc vMerge="1">
                  <a:txBody>
                    <a:bodyPr/>
                    <a:lstStyle/>
                    <a:p>
                      <a:endParaRPr lang="tr-TR"/>
                    </a:p>
                  </a:txBody>
                  <a:tcPr/>
                </a:tc>
                <a:tc>
                  <a:txBody>
                    <a:bodyPr/>
                    <a:lstStyle/>
                    <a:p>
                      <a:pPr algn="ctr">
                        <a:spcAft>
                          <a:spcPts val="0"/>
                        </a:spcAft>
                      </a:pPr>
                      <a:r>
                        <a:rPr lang="tr-TR" sz="1200" dirty="0">
                          <a:effectLst/>
                        </a:rPr>
                        <a:t>Sığır</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dirty="0">
                          <a:effectLst/>
                        </a:rPr>
                        <a:t>Manda</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dirty="0">
                          <a:effectLst/>
                        </a:rPr>
                        <a:t>Koyun</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dirty="0">
                          <a:effectLst/>
                        </a:rPr>
                        <a:t>Keçi </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dirty="0">
                          <a:effectLst/>
                        </a:rPr>
                        <a:t>Et Tavuğu (</a:t>
                      </a:r>
                      <a:r>
                        <a:rPr lang="tr-TR" sz="1200" dirty="0" err="1">
                          <a:effectLst/>
                        </a:rPr>
                        <a:t>Broiler</a:t>
                      </a:r>
                      <a:r>
                        <a:rPr lang="tr-TR" sz="1200" dirty="0">
                          <a:effectLst/>
                        </a:rPr>
                        <a:t>)</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dirty="0">
                          <a:effectLst/>
                        </a:rPr>
                        <a:t>Yumurta Tavuğu</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dirty="0">
                          <a:effectLst/>
                        </a:rPr>
                        <a:t>Köy Tavuğu</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dirty="0">
                          <a:effectLst/>
                        </a:rPr>
                        <a:t>At-Katır</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dirty="0">
                          <a:effectLst/>
                        </a:rPr>
                        <a:t>Eşek</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a:effectLst/>
                        </a:rPr>
                        <a:t>Arı Kovanı</a:t>
                      </a:r>
                      <a:endParaRPr lang="tr-TR" sz="1100">
                        <a:effectLst/>
                        <a:latin typeface="Times New Roman"/>
                        <a:ea typeface="Times New Roman"/>
                      </a:endParaRPr>
                    </a:p>
                  </a:txBody>
                  <a:tcPr marL="44450" marR="44450" marT="0" marB="0" anchor="ctr"/>
                </a:tc>
              </a:tr>
              <a:tr h="284480">
                <a:tc>
                  <a:txBody>
                    <a:bodyPr/>
                    <a:lstStyle/>
                    <a:p>
                      <a:pPr algn="ctr">
                        <a:spcAft>
                          <a:spcPts val="0"/>
                        </a:spcAft>
                      </a:pPr>
                      <a:r>
                        <a:rPr lang="tr-TR" sz="1200" dirty="0">
                          <a:effectLst/>
                        </a:rPr>
                        <a:t>DİNAR</a:t>
                      </a:r>
                      <a:endParaRPr lang="tr-TR" sz="1100" dirty="0">
                        <a:effectLst/>
                        <a:latin typeface="Times New Roman"/>
                        <a:ea typeface="Times New Roman"/>
                      </a:endParaRPr>
                    </a:p>
                  </a:txBody>
                  <a:tcPr marL="44450" marR="44450" marT="0" marB="0"/>
                </a:tc>
                <a:tc>
                  <a:txBody>
                    <a:bodyPr/>
                    <a:lstStyle/>
                    <a:p>
                      <a:pPr algn="ctr">
                        <a:spcAft>
                          <a:spcPts val="0"/>
                        </a:spcAft>
                      </a:pPr>
                      <a:r>
                        <a:rPr lang="tr-TR" sz="1200" dirty="0" smtClean="0">
                          <a:effectLst/>
                        </a:rPr>
                        <a:t>19.037</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a:effectLst/>
                        </a:rPr>
                        <a:t> </a:t>
                      </a:r>
                      <a:endParaRPr lang="tr-TR" sz="1100">
                        <a:effectLst/>
                        <a:latin typeface="Times New Roman"/>
                        <a:ea typeface="Times New Roman"/>
                      </a:endParaRPr>
                    </a:p>
                  </a:txBody>
                  <a:tcPr marL="44450" marR="44450" marT="0" marB="0" anchor="ctr"/>
                </a:tc>
                <a:tc>
                  <a:txBody>
                    <a:bodyPr/>
                    <a:lstStyle/>
                    <a:p>
                      <a:pPr algn="ctr">
                        <a:spcAft>
                          <a:spcPts val="0"/>
                        </a:spcAft>
                      </a:pPr>
                      <a:r>
                        <a:rPr lang="tr-TR" sz="1200" dirty="0" smtClean="0">
                          <a:effectLst/>
                        </a:rPr>
                        <a:t>73,642</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dirty="0" smtClean="0">
                          <a:effectLst/>
                        </a:rPr>
                        <a:t>12,179</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a:effectLst/>
                        </a:rPr>
                        <a:t> </a:t>
                      </a:r>
                      <a:endParaRPr lang="tr-TR" sz="1100">
                        <a:effectLst/>
                        <a:latin typeface="Times New Roman"/>
                        <a:ea typeface="Times New Roman"/>
                      </a:endParaRPr>
                    </a:p>
                  </a:txBody>
                  <a:tcPr marL="44450" marR="44450" marT="0" marB="0" anchor="ctr"/>
                </a:tc>
                <a:tc>
                  <a:txBody>
                    <a:bodyPr/>
                    <a:lstStyle/>
                    <a:p>
                      <a:pPr algn="ctr">
                        <a:spcAft>
                          <a:spcPts val="0"/>
                        </a:spcAft>
                      </a:pPr>
                      <a:r>
                        <a:rPr lang="tr-TR" sz="1200">
                          <a:effectLst/>
                        </a:rPr>
                        <a:t> </a:t>
                      </a:r>
                      <a:endParaRPr lang="tr-TR" sz="1100">
                        <a:effectLst/>
                        <a:latin typeface="Times New Roman"/>
                        <a:ea typeface="Times New Roman"/>
                      </a:endParaRPr>
                    </a:p>
                  </a:txBody>
                  <a:tcPr marL="44450" marR="44450" marT="0" marB="0" anchor="ctr"/>
                </a:tc>
                <a:tc>
                  <a:txBody>
                    <a:bodyPr/>
                    <a:lstStyle/>
                    <a:p>
                      <a:pPr algn="ctr">
                        <a:spcAft>
                          <a:spcPts val="0"/>
                        </a:spcAft>
                      </a:pPr>
                      <a:r>
                        <a:rPr lang="tr-TR" sz="1200" dirty="0" smtClean="0">
                          <a:effectLst/>
                        </a:rPr>
                        <a:t>3060</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dirty="0" smtClean="0">
                          <a:effectLst/>
                        </a:rPr>
                        <a:t>102</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dirty="0" smtClean="0">
                          <a:effectLst/>
                        </a:rPr>
                        <a:t>299</a:t>
                      </a:r>
                      <a:endParaRPr lang="tr-TR" sz="1100" dirty="0">
                        <a:effectLst/>
                        <a:latin typeface="Times New Roman"/>
                        <a:ea typeface="Times New Roman"/>
                      </a:endParaRPr>
                    </a:p>
                  </a:txBody>
                  <a:tcPr marL="44450" marR="44450" marT="0" marB="0" anchor="ctr"/>
                </a:tc>
                <a:tc>
                  <a:txBody>
                    <a:bodyPr/>
                    <a:lstStyle/>
                    <a:p>
                      <a:pPr algn="ctr">
                        <a:spcAft>
                          <a:spcPts val="0"/>
                        </a:spcAft>
                      </a:pPr>
                      <a:r>
                        <a:rPr lang="tr-TR" sz="1200" dirty="0" smtClean="0">
                          <a:effectLst/>
                        </a:rPr>
                        <a:t>4.019</a:t>
                      </a:r>
                      <a:endParaRPr lang="tr-TR" sz="1100" dirty="0">
                        <a:effectLst/>
                        <a:latin typeface="Times New Roman"/>
                        <a:ea typeface="Times New Roman"/>
                      </a:endParaRPr>
                    </a:p>
                  </a:txBody>
                  <a:tcPr marL="44450" marR="44450" marT="0" marB="0" anchor="ct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790775494"/>
              </p:ext>
            </p:extLst>
          </p:nvPr>
        </p:nvGraphicFramePr>
        <p:xfrm>
          <a:off x="518563" y="3568186"/>
          <a:ext cx="8229901" cy="1661014"/>
        </p:xfrm>
        <a:graphic>
          <a:graphicData uri="http://schemas.openxmlformats.org/drawingml/2006/table">
            <a:tbl>
              <a:tblPr>
                <a:tableStyleId>{5C22544A-7EE6-4342-B048-85BDC9FD1C3A}</a:tableStyleId>
              </a:tblPr>
              <a:tblGrid>
                <a:gridCol w="69323"/>
                <a:gridCol w="3100913"/>
                <a:gridCol w="1937248"/>
                <a:gridCol w="1687068"/>
                <a:gridCol w="1435349"/>
              </a:tblGrid>
              <a:tr h="423542">
                <a:tc>
                  <a:txBody>
                    <a:bodyPr/>
                    <a:lstStyle/>
                    <a:p>
                      <a:pPr>
                        <a:spcAft>
                          <a:spcPts val="0"/>
                        </a:spcAft>
                      </a:pPr>
                      <a:r>
                        <a:rPr lang="tr-TR" sz="1200" dirty="0">
                          <a:effectLst/>
                        </a:rPr>
                        <a:t> </a:t>
                      </a:r>
                      <a:endParaRPr lang="tr-TR" sz="1200" dirty="0">
                        <a:effectLst/>
                        <a:latin typeface="Times New Roman"/>
                        <a:ea typeface="Times New Roman"/>
                      </a:endParaRPr>
                    </a:p>
                  </a:txBody>
                  <a:tcPr marL="0" marR="0" marT="0" marB="0" anchor="ctr"/>
                </a:tc>
                <a:tc>
                  <a:txBody>
                    <a:bodyPr/>
                    <a:lstStyle/>
                    <a:p>
                      <a:pPr algn="ctr">
                        <a:spcAft>
                          <a:spcPts val="0"/>
                        </a:spcAft>
                      </a:pPr>
                      <a:r>
                        <a:rPr lang="tr-TR" sz="1000" dirty="0">
                          <a:effectLst/>
                        </a:rPr>
                        <a:t>KULLANIM ŞEKLİ</a:t>
                      </a:r>
                      <a:endParaRPr lang="tr-TR" sz="1200" dirty="0">
                        <a:effectLst/>
                        <a:latin typeface="Times New Roman"/>
                        <a:ea typeface="Times New Roman"/>
                      </a:endParaRPr>
                    </a:p>
                  </a:txBody>
                  <a:tcPr marL="43923" marR="43923" marT="0" marB="0" anchor="ctr"/>
                </a:tc>
                <a:tc>
                  <a:txBody>
                    <a:bodyPr/>
                    <a:lstStyle/>
                    <a:p>
                      <a:pPr algn="ctr">
                        <a:spcAft>
                          <a:spcPts val="0"/>
                        </a:spcAft>
                      </a:pPr>
                      <a:r>
                        <a:rPr lang="tr-TR" sz="1000">
                          <a:effectLst/>
                        </a:rPr>
                        <a:t>ALANI                                  ( Ha )</a:t>
                      </a:r>
                      <a:endParaRPr lang="tr-TR" sz="1200">
                        <a:effectLst/>
                        <a:latin typeface="Times New Roman"/>
                        <a:ea typeface="Times New Roman"/>
                      </a:endParaRPr>
                    </a:p>
                  </a:txBody>
                  <a:tcPr marL="43923" marR="43923" marT="0" marB="0" anchor="ctr"/>
                </a:tc>
                <a:tc>
                  <a:txBody>
                    <a:bodyPr/>
                    <a:lstStyle/>
                    <a:p>
                      <a:pPr algn="ctr">
                        <a:spcAft>
                          <a:spcPts val="0"/>
                        </a:spcAft>
                      </a:pPr>
                      <a:r>
                        <a:rPr lang="tr-TR" sz="1000">
                          <a:effectLst/>
                        </a:rPr>
                        <a:t>TOPLAM ALAN          ( Ha )</a:t>
                      </a:r>
                      <a:endParaRPr lang="tr-TR" sz="1200">
                        <a:effectLst/>
                        <a:latin typeface="Times New Roman"/>
                        <a:ea typeface="Times New Roman"/>
                      </a:endParaRPr>
                    </a:p>
                  </a:txBody>
                  <a:tcPr marL="43923" marR="43923" marT="0" marB="0" anchor="ctr"/>
                </a:tc>
                <a:tc>
                  <a:txBody>
                    <a:bodyPr/>
                    <a:lstStyle/>
                    <a:p>
                      <a:pPr algn="ctr">
                        <a:spcAft>
                          <a:spcPts val="0"/>
                        </a:spcAft>
                      </a:pPr>
                      <a:r>
                        <a:rPr lang="tr-TR" sz="1000">
                          <a:effectLst/>
                        </a:rPr>
                        <a:t>TOPLAM ALANA ORANI                   (%)</a:t>
                      </a:r>
                      <a:endParaRPr lang="tr-TR" sz="1200">
                        <a:effectLst/>
                        <a:latin typeface="Times New Roman"/>
                        <a:ea typeface="Times New Roman"/>
                      </a:endParaRPr>
                    </a:p>
                  </a:txBody>
                  <a:tcPr marL="43923" marR="43923" marT="0" marB="0" anchor="ctr"/>
                </a:tc>
              </a:tr>
              <a:tr h="150593">
                <a:tc gridSpan="2">
                  <a:txBody>
                    <a:bodyPr/>
                    <a:lstStyle/>
                    <a:p>
                      <a:pPr algn="just">
                        <a:spcAft>
                          <a:spcPts val="0"/>
                        </a:spcAft>
                      </a:pPr>
                      <a:r>
                        <a:rPr lang="tr-TR" sz="1000">
                          <a:effectLst/>
                        </a:rPr>
                        <a:t>1-Kültüre elverişli arazi</a:t>
                      </a:r>
                      <a:endParaRPr lang="tr-TR" sz="1200">
                        <a:effectLst/>
                        <a:latin typeface="Times New Roman"/>
                        <a:ea typeface="Times New Roman"/>
                      </a:endParaRPr>
                    </a:p>
                  </a:txBody>
                  <a:tcPr marL="43923" marR="43923" marT="0" marB="0"/>
                </a:tc>
                <a:tc hMerge="1">
                  <a:txBody>
                    <a:bodyPr/>
                    <a:lstStyle/>
                    <a:p>
                      <a:endParaRPr lang="tr-TR"/>
                    </a:p>
                  </a:txBody>
                  <a:tcPr/>
                </a:tc>
                <a:tc>
                  <a:txBody>
                    <a:bodyPr/>
                    <a:lstStyle/>
                    <a:p>
                      <a:pPr algn="ctr">
                        <a:spcAft>
                          <a:spcPts val="0"/>
                        </a:spcAft>
                      </a:pPr>
                      <a:r>
                        <a:rPr lang="tr-TR" sz="1000">
                          <a:effectLst/>
                        </a:rPr>
                        <a:t> </a:t>
                      </a:r>
                      <a:endParaRPr lang="tr-TR" sz="1200">
                        <a:effectLst/>
                        <a:latin typeface="Times New Roman"/>
                        <a:ea typeface="Times New Roman"/>
                      </a:endParaRPr>
                    </a:p>
                  </a:txBody>
                  <a:tcPr marL="43923" marR="43923" marT="0" marB="0" anchor="b"/>
                </a:tc>
                <a:tc rowSpan="3">
                  <a:txBody>
                    <a:bodyPr/>
                    <a:lstStyle/>
                    <a:p>
                      <a:pPr algn="ctr">
                        <a:spcAft>
                          <a:spcPts val="0"/>
                        </a:spcAft>
                      </a:pPr>
                      <a:r>
                        <a:rPr lang="tr-TR" sz="1000">
                          <a:effectLst/>
                        </a:rPr>
                        <a:t>45.787,53</a:t>
                      </a:r>
                      <a:endParaRPr lang="tr-TR" sz="1200">
                        <a:effectLst/>
                        <a:latin typeface="Times New Roman"/>
                        <a:ea typeface="Times New Roman"/>
                      </a:endParaRPr>
                    </a:p>
                  </a:txBody>
                  <a:tcPr marL="43923" marR="43923" marT="0" marB="0" anchor="ctr"/>
                </a:tc>
                <a:tc rowSpan="3">
                  <a:txBody>
                    <a:bodyPr/>
                    <a:lstStyle/>
                    <a:p>
                      <a:pPr algn="ctr">
                        <a:spcAft>
                          <a:spcPts val="0"/>
                        </a:spcAft>
                      </a:pPr>
                      <a:r>
                        <a:rPr lang="tr-TR" sz="1000">
                          <a:effectLst/>
                        </a:rPr>
                        <a:t>36</a:t>
                      </a:r>
                      <a:endParaRPr lang="tr-TR" sz="1200">
                        <a:effectLst/>
                        <a:latin typeface="Times New Roman"/>
                        <a:ea typeface="Times New Roman"/>
                      </a:endParaRPr>
                    </a:p>
                  </a:txBody>
                  <a:tcPr marL="43923" marR="43923" marT="0" marB="0" anchor="ctr"/>
                </a:tc>
              </a:tr>
              <a:tr h="150593">
                <a:tc gridSpan="2">
                  <a:txBody>
                    <a:bodyPr/>
                    <a:lstStyle/>
                    <a:p>
                      <a:pPr algn="just">
                        <a:spcAft>
                          <a:spcPts val="0"/>
                        </a:spcAft>
                      </a:pPr>
                      <a:r>
                        <a:rPr lang="tr-TR" sz="1000">
                          <a:effectLst/>
                        </a:rPr>
                        <a:t>a- Sulu tarım arazisi</a:t>
                      </a:r>
                      <a:endParaRPr lang="tr-TR" sz="1200">
                        <a:effectLst/>
                        <a:latin typeface="Times New Roman"/>
                        <a:ea typeface="Times New Roman"/>
                      </a:endParaRPr>
                    </a:p>
                  </a:txBody>
                  <a:tcPr marL="43923" marR="43923" marT="0" marB="0"/>
                </a:tc>
                <a:tc hMerge="1">
                  <a:txBody>
                    <a:bodyPr/>
                    <a:lstStyle/>
                    <a:p>
                      <a:endParaRPr lang="tr-TR"/>
                    </a:p>
                  </a:txBody>
                  <a:tcPr/>
                </a:tc>
                <a:tc>
                  <a:txBody>
                    <a:bodyPr/>
                    <a:lstStyle/>
                    <a:p>
                      <a:pPr algn="ctr">
                        <a:spcAft>
                          <a:spcPts val="0"/>
                        </a:spcAft>
                      </a:pPr>
                      <a:r>
                        <a:rPr lang="tr-TR" sz="1000">
                          <a:effectLst/>
                        </a:rPr>
                        <a:t>22.244,91</a:t>
                      </a:r>
                      <a:endParaRPr lang="tr-TR" sz="1200">
                        <a:effectLst/>
                        <a:latin typeface="Times New Roman"/>
                        <a:ea typeface="Times New Roman"/>
                      </a:endParaRPr>
                    </a:p>
                  </a:txBody>
                  <a:tcPr marL="43923" marR="43923" marT="0" marB="0" anchor="b"/>
                </a:tc>
                <a:tc vMerge="1">
                  <a:txBody>
                    <a:bodyPr/>
                    <a:lstStyle/>
                    <a:p>
                      <a:endParaRPr lang="tr-TR"/>
                    </a:p>
                  </a:txBody>
                  <a:tcPr/>
                </a:tc>
                <a:tc vMerge="1">
                  <a:txBody>
                    <a:bodyPr/>
                    <a:lstStyle/>
                    <a:p>
                      <a:endParaRPr lang="tr-TR"/>
                    </a:p>
                  </a:txBody>
                  <a:tcPr/>
                </a:tc>
              </a:tr>
              <a:tr h="150593">
                <a:tc gridSpan="2">
                  <a:txBody>
                    <a:bodyPr/>
                    <a:lstStyle/>
                    <a:p>
                      <a:pPr algn="just">
                        <a:spcAft>
                          <a:spcPts val="0"/>
                        </a:spcAft>
                      </a:pPr>
                      <a:r>
                        <a:rPr lang="tr-TR" sz="1000">
                          <a:effectLst/>
                        </a:rPr>
                        <a:t>b-Kuru tarım arazisi</a:t>
                      </a:r>
                      <a:endParaRPr lang="tr-TR" sz="1200">
                        <a:effectLst/>
                        <a:latin typeface="Times New Roman"/>
                        <a:ea typeface="Times New Roman"/>
                      </a:endParaRPr>
                    </a:p>
                  </a:txBody>
                  <a:tcPr marL="43923" marR="43923" marT="0" marB="0"/>
                </a:tc>
                <a:tc hMerge="1">
                  <a:txBody>
                    <a:bodyPr/>
                    <a:lstStyle/>
                    <a:p>
                      <a:endParaRPr lang="tr-TR"/>
                    </a:p>
                  </a:txBody>
                  <a:tcPr/>
                </a:tc>
                <a:tc>
                  <a:txBody>
                    <a:bodyPr/>
                    <a:lstStyle/>
                    <a:p>
                      <a:pPr algn="ctr">
                        <a:spcAft>
                          <a:spcPts val="0"/>
                        </a:spcAft>
                      </a:pPr>
                      <a:r>
                        <a:rPr lang="tr-TR" sz="1000">
                          <a:effectLst/>
                        </a:rPr>
                        <a:t>23.542,62</a:t>
                      </a:r>
                      <a:endParaRPr lang="tr-TR" sz="1200">
                        <a:effectLst/>
                        <a:latin typeface="Times New Roman"/>
                        <a:ea typeface="Times New Roman"/>
                      </a:endParaRPr>
                    </a:p>
                  </a:txBody>
                  <a:tcPr marL="43923" marR="43923" marT="0" marB="0" anchor="b"/>
                </a:tc>
                <a:tc vMerge="1">
                  <a:txBody>
                    <a:bodyPr/>
                    <a:lstStyle/>
                    <a:p>
                      <a:endParaRPr lang="tr-TR"/>
                    </a:p>
                  </a:txBody>
                  <a:tcPr/>
                </a:tc>
                <a:tc vMerge="1">
                  <a:txBody>
                    <a:bodyPr/>
                    <a:lstStyle/>
                    <a:p>
                      <a:endParaRPr lang="tr-TR"/>
                    </a:p>
                  </a:txBody>
                  <a:tcPr/>
                </a:tc>
              </a:tr>
              <a:tr h="170672">
                <a:tc gridSpan="2">
                  <a:txBody>
                    <a:bodyPr/>
                    <a:lstStyle/>
                    <a:p>
                      <a:pPr algn="just">
                        <a:spcAft>
                          <a:spcPts val="0"/>
                        </a:spcAft>
                      </a:pPr>
                      <a:r>
                        <a:rPr lang="tr-TR" sz="1000">
                          <a:effectLst/>
                        </a:rPr>
                        <a:t>2-Kültüre elverişli olmayan arazi</a:t>
                      </a:r>
                      <a:endParaRPr lang="tr-TR" sz="1200">
                        <a:effectLst/>
                        <a:latin typeface="Times New Roman"/>
                        <a:ea typeface="Times New Roman"/>
                      </a:endParaRPr>
                    </a:p>
                  </a:txBody>
                  <a:tcPr marL="43923" marR="43923" marT="0" marB="0"/>
                </a:tc>
                <a:tc hMerge="1">
                  <a:txBody>
                    <a:bodyPr/>
                    <a:lstStyle/>
                    <a:p>
                      <a:endParaRPr lang="tr-TR"/>
                    </a:p>
                  </a:txBody>
                  <a:tcPr/>
                </a:tc>
                <a:tc>
                  <a:txBody>
                    <a:bodyPr/>
                    <a:lstStyle/>
                    <a:p>
                      <a:pPr algn="ctr">
                        <a:spcAft>
                          <a:spcPts val="0"/>
                        </a:spcAft>
                      </a:pPr>
                      <a:r>
                        <a:rPr lang="tr-TR" sz="1000" dirty="0">
                          <a:effectLst/>
                        </a:rPr>
                        <a:t> </a:t>
                      </a:r>
                      <a:endParaRPr lang="tr-TR" sz="1200" dirty="0">
                        <a:effectLst/>
                        <a:latin typeface="Times New Roman"/>
                        <a:ea typeface="Times New Roman"/>
                      </a:endParaRPr>
                    </a:p>
                  </a:txBody>
                  <a:tcPr marL="43923" marR="43923" marT="0" marB="0" anchor="b"/>
                </a:tc>
                <a:tc rowSpan="4">
                  <a:txBody>
                    <a:bodyPr/>
                    <a:lstStyle/>
                    <a:p>
                      <a:pPr algn="ctr">
                        <a:spcAft>
                          <a:spcPts val="0"/>
                        </a:spcAft>
                      </a:pPr>
                      <a:r>
                        <a:rPr lang="tr-TR" sz="1000">
                          <a:effectLst/>
                        </a:rPr>
                        <a:t>82.947,87</a:t>
                      </a:r>
                      <a:endParaRPr lang="tr-TR" sz="1200">
                        <a:effectLst/>
                        <a:latin typeface="Times New Roman"/>
                        <a:ea typeface="Times New Roman"/>
                      </a:endParaRPr>
                    </a:p>
                  </a:txBody>
                  <a:tcPr marL="43923" marR="43923" marT="0" marB="0" anchor="ctr"/>
                </a:tc>
                <a:tc rowSpan="4">
                  <a:txBody>
                    <a:bodyPr/>
                    <a:lstStyle/>
                    <a:p>
                      <a:pPr algn="ctr">
                        <a:spcAft>
                          <a:spcPts val="0"/>
                        </a:spcAft>
                      </a:pPr>
                      <a:r>
                        <a:rPr lang="tr-TR" sz="1000">
                          <a:effectLst/>
                        </a:rPr>
                        <a:t>64</a:t>
                      </a:r>
                      <a:endParaRPr lang="tr-TR" sz="1200">
                        <a:effectLst/>
                        <a:latin typeface="Times New Roman"/>
                        <a:ea typeface="Times New Roman"/>
                      </a:endParaRPr>
                    </a:p>
                  </a:txBody>
                  <a:tcPr marL="43923" marR="43923" marT="0" marB="0" anchor="ctr"/>
                </a:tc>
              </a:tr>
              <a:tr h="150593">
                <a:tc gridSpan="2">
                  <a:txBody>
                    <a:bodyPr/>
                    <a:lstStyle/>
                    <a:p>
                      <a:pPr algn="just">
                        <a:spcAft>
                          <a:spcPts val="0"/>
                        </a:spcAft>
                      </a:pPr>
                      <a:r>
                        <a:rPr lang="tr-TR" sz="1000">
                          <a:effectLst/>
                        </a:rPr>
                        <a:t>a- Çayır – Mera</a:t>
                      </a:r>
                      <a:endParaRPr lang="tr-TR" sz="1200">
                        <a:effectLst/>
                        <a:latin typeface="Times New Roman"/>
                        <a:ea typeface="Times New Roman"/>
                      </a:endParaRPr>
                    </a:p>
                  </a:txBody>
                  <a:tcPr marL="43923" marR="43923" marT="0" marB="0"/>
                </a:tc>
                <a:tc hMerge="1">
                  <a:txBody>
                    <a:bodyPr/>
                    <a:lstStyle/>
                    <a:p>
                      <a:endParaRPr lang="tr-TR"/>
                    </a:p>
                  </a:txBody>
                  <a:tcPr/>
                </a:tc>
                <a:tc>
                  <a:txBody>
                    <a:bodyPr/>
                    <a:lstStyle/>
                    <a:p>
                      <a:pPr algn="ctr">
                        <a:spcAft>
                          <a:spcPts val="0"/>
                        </a:spcAft>
                      </a:pPr>
                      <a:r>
                        <a:rPr lang="tr-TR" sz="1000" dirty="0">
                          <a:effectLst/>
                        </a:rPr>
                        <a:t>6.203,00</a:t>
                      </a:r>
                      <a:endParaRPr lang="tr-TR" sz="1200" dirty="0">
                        <a:effectLst/>
                        <a:latin typeface="Times New Roman"/>
                        <a:ea typeface="Times New Roman"/>
                      </a:endParaRPr>
                    </a:p>
                  </a:txBody>
                  <a:tcPr marL="43923" marR="43923" marT="0" marB="0" anchor="b"/>
                </a:tc>
                <a:tc vMerge="1">
                  <a:txBody>
                    <a:bodyPr/>
                    <a:lstStyle/>
                    <a:p>
                      <a:endParaRPr lang="tr-TR"/>
                    </a:p>
                  </a:txBody>
                  <a:tcPr/>
                </a:tc>
                <a:tc vMerge="1">
                  <a:txBody>
                    <a:bodyPr/>
                    <a:lstStyle/>
                    <a:p>
                      <a:endParaRPr lang="tr-TR"/>
                    </a:p>
                  </a:txBody>
                  <a:tcPr/>
                </a:tc>
              </a:tr>
              <a:tr h="150593">
                <a:tc gridSpan="2">
                  <a:txBody>
                    <a:bodyPr/>
                    <a:lstStyle/>
                    <a:p>
                      <a:pPr algn="just">
                        <a:spcAft>
                          <a:spcPts val="0"/>
                        </a:spcAft>
                      </a:pPr>
                      <a:r>
                        <a:rPr lang="tr-TR" sz="1000">
                          <a:effectLst/>
                        </a:rPr>
                        <a:t>b- Orman – Fundalık</a:t>
                      </a:r>
                      <a:endParaRPr lang="tr-TR" sz="1200">
                        <a:effectLst/>
                        <a:latin typeface="Times New Roman"/>
                        <a:ea typeface="Times New Roman"/>
                      </a:endParaRPr>
                    </a:p>
                  </a:txBody>
                  <a:tcPr marL="43923" marR="43923" marT="0" marB="0"/>
                </a:tc>
                <a:tc hMerge="1">
                  <a:txBody>
                    <a:bodyPr/>
                    <a:lstStyle/>
                    <a:p>
                      <a:endParaRPr lang="tr-TR"/>
                    </a:p>
                  </a:txBody>
                  <a:tcPr/>
                </a:tc>
                <a:tc>
                  <a:txBody>
                    <a:bodyPr/>
                    <a:lstStyle/>
                    <a:p>
                      <a:pPr algn="ctr">
                        <a:spcAft>
                          <a:spcPts val="0"/>
                        </a:spcAft>
                      </a:pPr>
                      <a:r>
                        <a:rPr lang="tr-TR" sz="1000" dirty="0">
                          <a:effectLst/>
                        </a:rPr>
                        <a:t>22.300,37</a:t>
                      </a:r>
                      <a:endParaRPr lang="tr-TR" sz="1200" dirty="0">
                        <a:effectLst/>
                        <a:latin typeface="Times New Roman"/>
                        <a:ea typeface="Times New Roman"/>
                      </a:endParaRPr>
                    </a:p>
                  </a:txBody>
                  <a:tcPr marL="43923" marR="43923" marT="0" marB="0" anchor="b"/>
                </a:tc>
                <a:tc vMerge="1">
                  <a:txBody>
                    <a:bodyPr/>
                    <a:lstStyle/>
                    <a:p>
                      <a:endParaRPr lang="tr-TR"/>
                    </a:p>
                  </a:txBody>
                  <a:tcPr/>
                </a:tc>
                <a:tc vMerge="1">
                  <a:txBody>
                    <a:bodyPr/>
                    <a:lstStyle/>
                    <a:p>
                      <a:endParaRPr lang="tr-TR"/>
                    </a:p>
                  </a:txBody>
                  <a:tcPr/>
                </a:tc>
              </a:tr>
              <a:tr h="150593">
                <a:tc gridSpan="2">
                  <a:txBody>
                    <a:bodyPr/>
                    <a:lstStyle/>
                    <a:p>
                      <a:pPr algn="just">
                        <a:spcAft>
                          <a:spcPts val="0"/>
                        </a:spcAft>
                      </a:pPr>
                      <a:r>
                        <a:rPr lang="tr-TR" sz="1000">
                          <a:effectLst/>
                        </a:rPr>
                        <a:t>c- Diğerleri </a:t>
                      </a:r>
                      <a:endParaRPr lang="tr-TR" sz="1200">
                        <a:effectLst/>
                        <a:latin typeface="Times New Roman"/>
                        <a:ea typeface="Times New Roman"/>
                      </a:endParaRPr>
                    </a:p>
                  </a:txBody>
                  <a:tcPr marL="43923" marR="43923" marT="0" marB="0"/>
                </a:tc>
                <a:tc hMerge="1">
                  <a:txBody>
                    <a:bodyPr/>
                    <a:lstStyle/>
                    <a:p>
                      <a:endParaRPr lang="tr-TR"/>
                    </a:p>
                  </a:txBody>
                  <a:tcPr/>
                </a:tc>
                <a:tc>
                  <a:txBody>
                    <a:bodyPr/>
                    <a:lstStyle/>
                    <a:p>
                      <a:pPr algn="ctr">
                        <a:spcAft>
                          <a:spcPts val="0"/>
                        </a:spcAft>
                      </a:pPr>
                      <a:r>
                        <a:rPr lang="tr-TR" sz="1000" dirty="0">
                          <a:effectLst/>
                        </a:rPr>
                        <a:t>54.444,50</a:t>
                      </a:r>
                      <a:endParaRPr lang="tr-TR" sz="1200" dirty="0">
                        <a:effectLst/>
                        <a:latin typeface="Times New Roman"/>
                        <a:ea typeface="Times New Roman"/>
                      </a:endParaRPr>
                    </a:p>
                  </a:txBody>
                  <a:tcPr marL="43923" marR="43923" marT="0" marB="0" anchor="b"/>
                </a:tc>
                <a:tc vMerge="1">
                  <a:txBody>
                    <a:bodyPr/>
                    <a:lstStyle/>
                    <a:p>
                      <a:endParaRPr lang="tr-TR"/>
                    </a:p>
                  </a:txBody>
                  <a:tcPr/>
                </a:tc>
                <a:tc vMerge="1">
                  <a:txBody>
                    <a:bodyPr/>
                    <a:lstStyle/>
                    <a:p>
                      <a:endParaRPr lang="tr-TR"/>
                    </a:p>
                  </a:txBody>
                  <a:tcPr/>
                </a:tc>
              </a:tr>
              <a:tr h="150593">
                <a:tc gridSpan="3">
                  <a:txBody>
                    <a:bodyPr/>
                    <a:lstStyle/>
                    <a:p>
                      <a:pPr algn="ctr">
                        <a:spcAft>
                          <a:spcPts val="0"/>
                        </a:spcAft>
                      </a:pPr>
                      <a:r>
                        <a:rPr lang="tr-TR" sz="1000" dirty="0">
                          <a:effectLst/>
                        </a:rPr>
                        <a:t>T O P L A M</a:t>
                      </a:r>
                      <a:endParaRPr lang="tr-TR" sz="1200" dirty="0">
                        <a:effectLst/>
                        <a:latin typeface="Times New Roman"/>
                        <a:ea typeface="Times New Roman"/>
                      </a:endParaRPr>
                    </a:p>
                  </a:txBody>
                  <a:tcPr marL="43923" marR="43923" marT="0" marB="0" anchor="ctr"/>
                </a:tc>
                <a:tc hMerge="1">
                  <a:txBody>
                    <a:bodyPr/>
                    <a:lstStyle/>
                    <a:p>
                      <a:endParaRPr lang="tr-TR"/>
                    </a:p>
                  </a:txBody>
                  <a:tcPr/>
                </a:tc>
                <a:tc hMerge="1">
                  <a:txBody>
                    <a:bodyPr/>
                    <a:lstStyle/>
                    <a:p>
                      <a:endParaRPr lang="tr-TR"/>
                    </a:p>
                  </a:txBody>
                  <a:tcPr/>
                </a:tc>
                <a:tc>
                  <a:txBody>
                    <a:bodyPr/>
                    <a:lstStyle/>
                    <a:p>
                      <a:pPr algn="ctr">
                        <a:spcAft>
                          <a:spcPts val="0"/>
                        </a:spcAft>
                      </a:pPr>
                      <a:r>
                        <a:rPr lang="tr-TR" sz="1000">
                          <a:effectLst/>
                        </a:rPr>
                        <a:t>128.735,40</a:t>
                      </a:r>
                      <a:endParaRPr lang="tr-TR" sz="1200">
                        <a:effectLst/>
                        <a:latin typeface="Times New Roman"/>
                        <a:ea typeface="Times New Roman"/>
                      </a:endParaRPr>
                    </a:p>
                  </a:txBody>
                  <a:tcPr marL="43923" marR="43923" marT="0" marB="0" anchor="ctr"/>
                </a:tc>
                <a:tc>
                  <a:txBody>
                    <a:bodyPr/>
                    <a:lstStyle/>
                    <a:p>
                      <a:pPr algn="ctr">
                        <a:spcAft>
                          <a:spcPts val="0"/>
                        </a:spcAft>
                      </a:pPr>
                      <a:r>
                        <a:rPr lang="tr-TR" sz="1000" dirty="0">
                          <a:effectLst/>
                        </a:rPr>
                        <a:t>100</a:t>
                      </a:r>
                      <a:endParaRPr lang="tr-TR" sz="1200" dirty="0">
                        <a:effectLst/>
                        <a:latin typeface="Times New Roman"/>
                        <a:ea typeface="Times New Roman"/>
                      </a:endParaRPr>
                    </a:p>
                  </a:txBody>
                  <a:tcPr marL="43923" marR="43923" marT="0" marB="0" anchor="ct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612852354"/>
              </p:ext>
            </p:extLst>
          </p:nvPr>
        </p:nvGraphicFramePr>
        <p:xfrm>
          <a:off x="467544" y="1126026"/>
          <a:ext cx="8219256" cy="2158958"/>
        </p:xfrm>
        <a:graphic>
          <a:graphicData uri="http://schemas.openxmlformats.org/drawingml/2006/table">
            <a:tbl>
              <a:tblPr>
                <a:tableStyleId>{5C22544A-7EE6-4342-B048-85BDC9FD1C3A}</a:tableStyleId>
              </a:tblPr>
              <a:tblGrid>
                <a:gridCol w="5811014"/>
                <a:gridCol w="2408242"/>
              </a:tblGrid>
              <a:tr h="209425">
                <a:tc>
                  <a:txBody>
                    <a:bodyPr/>
                    <a:lstStyle/>
                    <a:p>
                      <a:pPr algn="l">
                        <a:spcAft>
                          <a:spcPts val="0"/>
                        </a:spcAft>
                      </a:pPr>
                      <a:r>
                        <a:rPr lang="tr-TR" sz="1200" dirty="0" smtClean="0">
                          <a:effectLst/>
                          <a:latin typeface="Times New Roman"/>
                          <a:ea typeface="Times New Roman"/>
                        </a:rPr>
                        <a:t>                                                      KÜLTÜRE ELVERİŞLİ ARAZİ KULLANIMI (2015 YILI)</a:t>
                      </a:r>
                      <a:endParaRPr lang="tr-TR" sz="1200" dirty="0">
                        <a:effectLst/>
                        <a:latin typeface="Times New Roman"/>
                        <a:ea typeface="Times New Roman"/>
                      </a:endParaRPr>
                    </a:p>
                  </a:txBody>
                  <a:tcPr marL="44450" marR="44450" marT="0" marB="0" anchor="ctr"/>
                </a:tc>
                <a:tc>
                  <a:txBody>
                    <a:bodyPr/>
                    <a:lstStyle/>
                    <a:p>
                      <a:pPr algn="ctr">
                        <a:spcAft>
                          <a:spcPts val="0"/>
                        </a:spcAft>
                      </a:pPr>
                      <a:endParaRPr lang="tr-TR" sz="1200" dirty="0">
                        <a:effectLst/>
                        <a:latin typeface="Times New Roman"/>
                        <a:ea typeface="Times New Roman"/>
                      </a:endParaRPr>
                    </a:p>
                  </a:txBody>
                  <a:tcPr marL="44450" marR="44450" marT="0" marB="0" anchor="ctr"/>
                </a:tc>
              </a:tr>
              <a:tr h="209425">
                <a:tc>
                  <a:txBody>
                    <a:bodyPr/>
                    <a:lstStyle/>
                    <a:p>
                      <a:pPr>
                        <a:spcAft>
                          <a:spcPts val="0"/>
                        </a:spcAft>
                      </a:pPr>
                      <a:r>
                        <a:rPr lang="tr-TR" sz="1200" dirty="0">
                          <a:effectLst/>
                        </a:rPr>
                        <a:t>KULLANIM ŞEKLİ</a:t>
                      </a:r>
                      <a:endParaRPr lang="tr-TR" sz="1200" dirty="0">
                        <a:effectLst/>
                        <a:latin typeface="Times New Roman"/>
                        <a:ea typeface="Times New Roman"/>
                      </a:endParaRPr>
                    </a:p>
                  </a:txBody>
                  <a:tcPr marL="44450" marR="44450" marT="0" marB="0" anchor="ctr"/>
                </a:tc>
                <a:tc>
                  <a:txBody>
                    <a:bodyPr/>
                    <a:lstStyle/>
                    <a:p>
                      <a:pPr algn="ctr">
                        <a:spcAft>
                          <a:spcPts val="0"/>
                        </a:spcAft>
                      </a:pPr>
                      <a:r>
                        <a:rPr lang="tr-TR" sz="1200">
                          <a:effectLst/>
                        </a:rPr>
                        <a:t>ALANI ( Ha )</a:t>
                      </a:r>
                      <a:endParaRPr lang="tr-TR" sz="1200">
                        <a:effectLst/>
                        <a:latin typeface="Times New Roman"/>
                        <a:ea typeface="Times New Roman"/>
                      </a:endParaRPr>
                    </a:p>
                  </a:txBody>
                  <a:tcPr marL="44450" marR="44450" marT="0" marB="0" anchor="ctr"/>
                </a:tc>
              </a:tr>
              <a:tr h="229058">
                <a:tc>
                  <a:txBody>
                    <a:bodyPr/>
                    <a:lstStyle/>
                    <a:p>
                      <a:pPr>
                        <a:spcAft>
                          <a:spcPts val="0"/>
                        </a:spcAft>
                      </a:pPr>
                      <a:r>
                        <a:rPr lang="tr-TR" sz="1200" dirty="0">
                          <a:effectLst/>
                        </a:rPr>
                        <a:t>Tarla arazisi</a:t>
                      </a:r>
                      <a:endParaRPr lang="tr-TR" sz="1200" dirty="0">
                        <a:effectLst/>
                        <a:latin typeface="Times New Roman"/>
                        <a:ea typeface="Times New Roman"/>
                      </a:endParaRPr>
                    </a:p>
                  </a:txBody>
                  <a:tcPr marL="44450" marR="44450" marT="0" marB="0" anchor="ctr"/>
                </a:tc>
                <a:tc>
                  <a:txBody>
                    <a:bodyPr/>
                    <a:lstStyle/>
                    <a:p>
                      <a:pPr algn="r">
                        <a:spcAft>
                          <a:spcPts val="0"/>
                        </a:spcAft>
                      </a:pPr>
                      <a:r>
                        <a:rPr lang="tr-TR" sz="1100">
                          <a:effectLst/>
                        </a:rPr>
                        <a:t>42.150,2</a:t>
                      </a:r>
                      <a:endParaRPr lang="tr-TR" sz="1200">
                        <a:effectLst/>
                        <a:latin typeface="Times New Roman"/>
                        <a:ea typeface="Times New Roman"/>
                      </a:endParaRPr>
                    </a:p>
                  </a:txBody>
                  <a:tcPr marL="44450" marR="44450" marT="0" marB="0" anchor="ctr"/>
                </a:tc>
              </a:tr>
              <a:tr h="229058">
                <a:tc>
                  <a:txBody>
                    <a:bodyPr/>
                    <a:lstStyle/>
                    <a:p>
                      <a:pPr>
                        <a:spcAft>
                          <a:spcPts val="0"/>
                        </a:spcAft>
                      </a:pPr>
                      <a:r>
                        <a:rPr lang="tr-TR" sz="1200">
                          <a:effectLst/>
                        </a:rPr>
                        <a:t>Meyvelikler+Bağ</a:t>
                      </a:r>
                      <a:endParaRPr lang="tr-TR" sz="1200">
                        <a:effectLst/>
                        <a:latin typeface="Times New Roman"/>
                        <a:ea typeface="Times New Roman"/>
                      </a:endParaRPr>
                    </a:p>
                  </a:txBody>
                  <a:tcPr marL="44450" marR="44450" marT="0" marB="0" anchor="ctr"/>
                </a:tc>
                <a:tc>
                  <a:txBody>
                    <a:bodyPr/>
                    <a:lstStyle/>
                    <a:p>
                      <a:pPr algn="r">
                        <a:spcAft>
                          <a:spcPts val="0"/>
                        </a:spcAft>
                      </a:pPr>
                      <a:r>
                        <a:rPr lang="tr-TR" sz="1100">
                          <a:effectLst/>
                        </a:rPr>
                        <a:t>1.791,3</a:t>
                      </a:r>
                      <a:endParaRPr lang="tr-TR" sz="1200">
                        <a:effectLst/>
                        <a:latin typeface="Times New Roman"/>
                        <a:ea typeface="Times New Roman"/>
                      </a:endParaRPr>
                    </a:p>
                  </a:txBody>
                  <a:tcPr marL="44450" marR="44450" marT="0" marB="0" anchor="ctr"/>
                </a:tc>
              </a:tr>
              <a:tr h="229058">
                <a:tc>
                  <a:txBody>
                    <a:bodyPr/>
                    <a:lstStyle/>
                    <a:p>
                      <a:pPr>
                        <a:spcAft>
                          <a:spcPts val="0"/>
                        </a:spcAft>
                      </a:pPr>
                      <a:r>
                        <a:rPr lang="tr-TR" sz="1200">
                          <a:effectLst/>
                        </a:rPr>
                        <a:t>Sebzelikler</a:t>
                      </a:r>
                      <a:endParaRPr lang="tr-TR" sz="1200">
                        <a:effectLst/>
                        <a:latin typeface="Times New Roman"/>
                        <a:ea typeface="Times New Roman"/>
                      </a:endParaRPr>
                    </a:p>
                  </a:txBody>
                  <a:tcPr marL="44450" marR="44450" marT="0" marB="0" anchor="ctr"/>
                </a:tc>
                <a:tc>
                  <a:txBody>
                    <a:bodyPr/>
                    <a:lstStyle/>
                    <a:p>
                      <a:pPr algn="r">
                        <a:spcAft>
                          <a:spcPts val="0"/>
                        </a:spcAft>
                      </a:pPr>
                      <a:r>
                        <a:rPr lang="tr-TR" sz="1100">
                          <a:effectLst/>
                        </a:rPr>
                        <a:t>916,9</a:t>
                      </a:r>
                      <a:endParaRPr lang="tr-TR" sz="1200">
                        <a:effectLst/>
                        <a:latin typeface="Times New Roman"/>
                        <a:ea typeface="Times New Roman"/>
                      </a:endParaRPr>
                    </a:p>
                  </a:txBody>
                  <a:tcPr marL="44450" marR="44450" marT="0" marB="0" anchor="ctr"/>
                </a:tc>
              </a:tr>
              <a:tr h="229058">
                <a:tc>
                  <a:txBody>
                    <a:bodyPr/>
                    <a:lstStyle/>
                    <a:p>
                      <a:pPr>
                        <a:spcAft>
                          <a:spcPts val="0"/>
                        </a:spcAft>
                      </a:pPr>
                      <a:r>
                        <a:rPr lang="tr-TR" sz="1200">
                          <a:effectLst/>
                        </a:rPr>
                        <a:t>Gül Bahçeleri</a:t>
                      </a:r>
                      <a:endParaRPr lang="tr-TR" sz="1200">
                        <a:effectLst/>
                        <a:latin typeface="Times New Roman"/>
                        <a:ea typeface="Times New Roman"/>
                      </a:endParaRPr>
                    </a:p>
                  </a:txBody>
                  <a:tcPr marL="44450" marR="44450" marT="0" marB="0" anchor="ctr"/>
                </a:tc>
                <a:tc>
                  <a:txBody>
                    <a:bodyPr/>
                    <a:lstStyle/>
                    <a:p>
                      <a:pPr algn="r">
                        <a:spcAft>
                          <a:spcPts val="0"/>
                        </a:spcAft>
                      </a:pPr>
                      <a:r>
                        <a:rPr lang="tr-TR" sz="1100">
                          <a:effectLst/>
                        </a:rPr>
                        <a:t>147</a:t>
                      </a:r>
                      <a:endParaRPr lang="tr-TR" sz="1200">
                        <a:effectLst/>
                        <a:latin typeface="Times New Roman"/>
                        <a:ea typeface="Times New Roman"/>
                      </a:endParaRPr>
                    </a:p>
                  </a:txBody>
                  <a:tcPr marL="44450" marR="44450" marT="0" marB="0" anchor="ctr"/>
                </a:tc>
              </a:tr>
              <a:tr h="229058">
                <a:tc>
                  <a:txBody>
                    <a:bodyPr/>
                    <a:lstStyle/>
                    <a:p>
                      <a:pPr>
                        <a:spcAft>
                          <a:spcPts val="0"/>
                        </a:spcAft>
                      </a:pPr>
                      <a:r>
                        <a:rPr lang="tr-TR" sz="1200">
                          <a:effectLst/>
                        </a:rPr>
                        <a:t>Nadas</a:t>
                      </a:r>
                      <a:endParaRPr lang="tr-TR" sz="1200">
                        <a:effectLst/>
                        <a:latin typeface="Times New Roman"/>
                        <a:ea typeface="Times New Roman"/>
                      </a:endParaRPr>
                    </a:p>
                  </a:txBody>
                  <a:tcPr marL="44450" marR="44450" marT="0" marB="0" anchor="ctr"/>
                </a:tc>
                <a:tc>
                  <a:txBody>
                    <a:bodyPr/>
                    <a:lstStyle/>
                    <a:p>
                      <a:pPr algn="r">
                        <a:spcAft>
                          <a:spcPts val="0"/>
                        </a:spcAft>
                      </a:pPr>
                      <a:r>
                        <a:rPr lang="tr-TR" sz="1100">
                          <a:effectLst/>
                        </a:rPr>
                        <a:t>172</a:t>
                      </a:r>
                      <a:endParaRPr lang="tr-TR" sz="1200">
                        <a:effectLst/>
                        <a:latin typeface="Times New Roman"/>
                        <a:ea typeface="Times New Roman"/>
                      </a:endParaRPr>
                    </a:p>
                  </a:txBody>
                  <a:tcPr marL="44450" marR="44450" marT="0" marB="0" anchor="ctr"/>
                </a:tc>
              </a:tr>
              <a:tr h="209425">
                <a:tc>
                  <a:txBody>
                    <a:bodyPr/>
                    <a:lstStyle/>
                    <a:p>
                      <a:pPr>
                        <a:spcAft>
                          <a:spcPts val="0"/>
                        </a:spcAft>
                      </a:pPr>
                      <a:r>
                        <a:rPr lang="tr-TR" sz="1200">
                          <a:effectLst/>
                        </a:rPr>
                        <a:t>KullanılmayanTarım Arazisi</a:t>
                      </a:r>
                      <a:endParaRPr lang="tr-TR" sz="1200">
                        <a:effectLst/>
                        <a:latin typeface="Times New Roman"/>
                        <a:ea typeface="Times New Roman"/>
                      </a:endParaRPr>
                    </a:p>
                  </a:txBody>
                  <a:tcPr marL="44450" marR="44450" marT="0" marB="0" anchor="ctr"/>
                </a:tc>
                <a:tc>
                  <a:txBody>
                    <a:bodyPr/>
                    <a:lstStyle/>
                    <a:p>
                      <a:pPr algn="r">
                        <a:spcAft>
                          <a:spcPts val="0"/>
                        </a:spcAft>
                      </a:pPr>
                      <a:r>
                        <a:rPr lang="tr-TR" sz="1100">
                          <a:effectLst/>
                        </a:rPr>
                        <a:t>107,03</a:t>
                      </a:r>
                      <a:endParaRPr lang="tr-TR" sz="1200">
                        <a:effectLst/>
                        <a:latin typeface="Times New Roman"/>
                        <a:ea typeface="Times New Roman"/>
                      </a:endParaRPr>
                    </a:p>
                  </a:txBody>
                  <a:tcPr marL="44450" marR="44450" marT="0" marB="0" anchor="ctr"/>
                </a:tc>
              </a:tr>
              <a:tr h="229058">
                <a:tc>
                  <a:txBody>
                    <a:bodyPr/>
                    <a:lstStyle/>
                    <a:p>
                      <a:pPr>
                        <a:spcAft>
                          <a:spcPts val="0"/>
                        </a:spcAft>
                      </a:pPr>
                      <a:r>
                        <a:rPr lang="tr-TR" sz="1200">
                          <a:effectLst/>
                        </a:rPr>
                        <a:t>T O P L A M</a:t>
                      </a:r>
                      <a:endParaRPr lang="tr-TR" sz="1200">
                        <a:effectLst/>
                        <a:latin typeface="Times New Roman"/>
                        <a:ea typeface="Times New Roman"/>
                      </a:endParaRPr>
                    </a:p>
                  </a:txBody>
                  <a:tcPr marL="44450" marR="44450" marT="0" marB="0" anchor="ctr"/>
                </a:tc>
                <a:tc>
                  <a:txBody>
                    <a:bodyPr/>
                    <a:lstStyle/>
                    <a:p>
                      <a:pPr algn="r">
                        <a:spcAft>
                          <a:spcPts val="0"/>
                        </a:spcAft>
                      </a:pPr>
                      <a:r>
                        <a:rPr lang="tr-TR" sz="1200" dirty="0">
                          <a:effectLst/>
                        </a:rPr>
                        <a:t>45.284,43</a:t>
                      </a:r>
                      <a:endParaRPr lang="tr-TR" sz="1200" dirty="0">
                        <a:effectLst/>
                        <a:latin typeface="Times New Roman"/>
                        <a:ea typeface="Times New Roman"/>
                      </a:endParaRPr>
                    </a:p>
                  </a:txBody>
                  <a:tcPr marL="44450" marR="44450" marT="0" marB="0"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288" y="333375"/>
            <a:ext cx="8569325" cy="6048375"/>
          </a:xfrm>
        </p:spPr>
        <p:txBody>
          <a:bodyPr rtlCol="0">
            <a:normAutofit fontScale="77500" lnSpcReduction="20000"/>
          </a:bodyPr>
          <a:lstStyle/>
          <a:p>
            <a:pPr fontAlgn="auto">
              <a:spcAft>
                <a:spcPts val="0"/>
              </a:spcAft>
              <a:buFont typeface="Arial" panose="020B0604020202020204" pitchFamily="34" charset="0"/>
              <a:buNone/>
              <a:defRPr/>
            </a:pPr>
            <a:r>
              <a:rPr lang="tr-TR" sz="5200" b="1" dirty="0">
                <a:solidFill>
                  <a:srgbClr val="FF0000"/>
                </a:solidFill>
                <a:latin typeface="Times New Roman" pitchFamily="18" charset="0"/>
                <a:cs typeface="Times New Roman" pitchFamily="18" charset="0"/>
              </a:rPr>
              <a:t>EKONOMİK DURUM</a:t>
            </a:r>
            <a:r>
              <a:rPr lang="tr-TR" sz="5200" b="1" dirty="0" smtClean="0">
                <a:solidFill>
                  <a:srgbClr val="FF0000"/>
                </a:solidFill>
                <a:latin typeface="Times New Roman" pitchFamily="18" charset="0"/>
                <a:cs typeface="Times New Roman" pitchFamily="18" charset="0"/>
              </a:rPr>
              <a:t>:</a:t>
            </a:r>
          </a:p>
          <a:p>
            <a:pPr algn="just" fontAlgn="auto">
              <a:spcAft>
                <a:spcPts val="0"/>
              </a:spcAft>
              <a:buFont typeface="Arial" panose="020B0604020202020204" pitchFamily="34" charset="0"/>
              <a:buNone/>
              <a:defRPr/>
            </a:pPr>
            <a:endParaRPr lang="tr-TR" sz="1600" b="1" dirty="0">
              <a:solidFill>
                <a:schemeClr val="tx1"/>
              </a:solidFill>
            </a:endParaRPr>
          </a:p>
          <a:p>
            <a:pPr algn="just" fontAlgn="auto">
              <a:spcAft>
                <a:spcPts val="0"/>
              </a:spcAft>
              <a:buFont typeface="Arial" panose="020B0604020202020204" pitchFamily="34" charset="0"/>
              <a:buNone/>
              <a:defRPr/>
            </a:pPr>
            <a:r>
              <a:rPr lang="tr-TR" sz="1600" b="1" dirty="0" smtClean="0">
                <a:solidFill>
                  <a:schemeClr val="tx1"/>
                </a:solidFill>
                <a:latin typeface="Times New Roman" pitchFamily="18" charset="0"/>
                <a:cs typeface="Times New Roman" pitchFamily="18" charset="0"/>
              </a:rPr>
              <a:t>              </a:t>
            </a:r>
            <a:r>
              <a:rPr lang="tr-TR" sz="1900" dirty="0" smtClean="0">
                <a:solidFill>
                  <a:schemeClr val="tx1"/>
                </a:solidFill>
                <a:latin typeface="Times New Roman" pitchFamily="18" charset="0"/>
                <a:cs typeface="Times New Roman" pitchFamily="18" charset="0"/>
              </a:rPr>
              <a:t> </a:t>
            </a:r>
            <a:r>
              <a:rPr lang="tr-TR" sz="1900" b="1" dirty="0">
                <a:solidFill>
                  <a:srgbClr val="FF0000"/>
                </a:solidFill>
                <a:latin typeface="Times New Roman" pitchFamily="18" charset="0"/>
                <a:cs typeface="Times New Roman" pitchFamily="18" charset="0"/>
              </a:rPr>
              <a:t>DİNAR – DOMBAYOVA SAHASI KÖMÜR OCAĞI:</a:t>
            </a:r>
          </a:p>
          <a:p>
            <a:pPr algn="just" fontAlgn="auto">
              <a:spcAft>
                <a:spcPts val="0"/>
              </a:spcAft>
              <a:buFont typeface="Arial" panose="020B0604020202020204" pitchFamily="34" charset="0"/>
              <a:buNone/>
              <a:defRPr/>
            </a:pPr>
            <a:r>
              <a:rPr lang="tr-TR" sz="1900" b="1" dirty="0">
                <a:solidFill>
                  <a:schemeClr val="tx1"/>
                </a:solidFill>
                <a:latin typeface="Times New Roman" pitchFamily="18" charset="0"/>
                <a:cs typeface="Times New Roman" pitchFamily="18" charset="0"/>
              </a:rPr>
              <a:t>		</a:t>
            </a:r>
          </a:p>
          <a:p>
            <a:pPr algn="just" fontAlgn="auto">
              <a:spcAft>
                <a:spcPts val="0"/>
              </a:spcAft>
              <a:buFont typeface="Arial" panose="020B0604020202020204" pitchFamily="34" charset="0"/>
              <a:buNone/>
              <a:defRPr/>
            </a:pPr>
            <a:r>
              <a:rPr lang="tr-TR" sz="1900" b="1" dirty="0">
                <a:solidFill>
                  <a:schemeClr val="tx1"/>
                </a:solidFill>
                <a:latin typeface="Times New Roman" pitchFamily="18" charset="0"/>
                <a:cs typeface="Times New Roman" pitchFamily="18" charset="0"/>
              </a:rPr>
              <a:t>            İlçemize bağlı </a:t>
            </a:r>
            <a:r>
              <a:rPr lang="tr-TR" sz="1900" b="1" dirty="0" err="1">
                <a:solidFill>
                  <a:schemeClr val="tx1"/>
                </a:solidFill>
                <a:latin typeface="Times New Roman" pitchFamily="18" charset="0"/>
                <a:cs typeface="Times New Roman" pitchFamily="18" charset="0"/>
              </a:rPr>
              <a:t>Dombayova</a:t>
            </a:r>
            <a:r>
              <a:rPr lang="tr-TR" sz="1900" b="1" dirty="0">
                <a:solidFill>
                  <a:schemeClr val="tx1"/>
                </a:solidFill>
                <a:latin typeface="Times New Roman" pitchFamily="18" charset="0"/>
                <a:cs typeface="Times New Roman" pitchFamily="18" charset="0"/>
              </a:rPr>
              <a:t> mevkiinde 2008-2013 yılları arası MTA tarafından yapılan kömür aramalarında 941,5 Milyon ton linyit rezervi bulunmuş olup 5 milyar dolar yatırımla 3500MW’lık termik santral kurulması planlanmaktadır. İlk etap olan 640 </a:t>
            </a:r>
            <a:r>
              <a:rPr lang="tr-TR" sz="1900" b="1" dirty="0" err="1">
                <a:solidFill>
                  <a:schemeClr val="tx1"/>
                </a:solidFill>
                <a:latin typeface="Times New Roman" pitchFamily="18" charset="0"/>
                <a:cs typeface="Times New Roman" pitchFamily="18" charset="0"/>
              </a:rPr>
              <a:t>MWlık</a:t>
            </a:r>
            <a:r>
              <a:rPr lang="tr-TR" sz="1900" b="1" dirty="0">
                <a:solidFill>
                  <a:schemeClr val="tx1"/>
                </a:solidFill>
                <a:latin typeface="Times New Roman" pitchFamily="18" charset="0"/>
                <a:cs typeface="Times New Roman" pitchFamily="18" charset="0"/>
              </a:rPr>
              <a:t> termik santral için Kulak İnşaat tarafından ruhsat başvurusu yapılmıştır. Planlanan yatırımlar bitiğinde toplamda 6000 civarı vatandaşa istihdam sağlanacağı, ilçenin ekonomi ve sosyal hayatının ilerleyen zamanda değişeceği değerlendirilmektedir. </a:t>
            </a:r>
          </a:p>
          <a:p>
            <a:pPr algn="just" fontAlgn="auto">
              <a:spcAft>
                <a:spcPts val="0"/>
              </a:spcAft>
              <a:buFont typeface="Arial" panose="020B0604020202020204" pitchFamily="34" charset="0"/>
              <a:buNone/>
              <a:defRPr/>
            </a:pPr>
            <a:r>
              <a:rPr lang="tr-TR" sz="1900" b="1" dirty="0">
                <a:solidFill>
                  <a:schemeClr val="tx1"/>
                </a:solidFill>
                <a:latin typeface="Times New Roman" pitchFamily="18" charset="0"/>
                <a:cs typeface="Times New Roman" pitchFamily="18" charset="0"/>
              </a:rPr>
              <a:t> </a:t>
            </a:r>
          </a:p>
          <a:p>
            <a:pPr algn="just" fontAlgn="auto">
              <a:spcAft>
                <a:spcPts val="0"/>
              </a:spcAft>
              <a:buFont typeface="Arial" panose="020B0604020202020204" pitchFamily="34" charset="0"/>
              <a:buNone/>
              <a:defRPr/>
            </a:pPr>
            <a:r>
              <a:rPr lang="tr-TR" sz="1900" b="1" dirty="0">
                <a:solidFill>
                  <a:schemeClr val="tx1"/>
                </a:solidFill>
                <a:latin typeface="Times New Roman" pitchFamily="18" charset="0"/>
                <a:cs typeface="Times New Roman" pitchFamily="18" charset="0"/>
              </a:rPr>
              <a:t>KÖMÜR PARAMETRELERİ</a:t>
            </a:r>
            <a:r>
              <a:rPr lang="tr-TR" sz="1900" b="1" dirty="0" smtClean="0">
                <a:solidFill>
                  <a:schemeClr val="tx1"/>
                </a:solidFill>
                <a:latin typeface="Times New Roman" pitchFamily="18" charset="0"/>
                <a:cs typeface="Times New Roman" pitchFamily="18" charset="0"/>
              </a:rPr>
              <a:t>:</a:t>
            </a:r>
          </a:p>
          <a:p>
            <a:pPr algn="just" fontAlgn="auto">
              <a:spcAft>
                <a:spcPts val="0"/>
              </a:spcAft>
              <a:buFont typeface="Arial" panose="020B0604020202020204" pitchFamily="34" charset="0"/>
              <a:buNone/>
              <a:defRPr/>
            </a:pPr>
            <a:endParaRPr lang="tr-TR" sz="1900" b="1" dirty="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r>
              <a:rPr lang="tr-TR" sz="1900" b="1" dirty="0">
                <a:solidFill>
                  <a:schemeClr val="tx1"/>
                </a:solidFill>
                <a:latin typeface="Times New Roman" pitchFamily="18" charset="0"/>
                <a:cs typeface="Times New Roman" pitchFamily="18" charset="0"/>
              </a:rPr>
              <a:t>Kömür Yayılımı	</a:t>
            </a:r>
            <a:r>
              <a:rPr lang="tr-TR" sz="1900" b="1" dirty="0" smtClean="0">
                <a:solidFill>
                  <a:schemeClr val="tx1"/>
                </a:solidFill>
                <a:latin typeface="Times New Roman" pitchFamily="18" charset="0"/>
                <a:cs typeface="Times New Roman" pitchFamily="18" charset="0"/>
              </a:rPr>
              <a:t>       : </a:t>
            </a:r>
            <a:r>
              <a:rPr lang="tr-TR" sz="1900" b="1" dirty="0">
                <a:solidFill>
                  <a:schemeClr val="tx1"/>
                </a:solidFill>
                <a:latin typeface="Times New Roman" pitchFamily="18" charset="0"/>
                <a:cs typeface="Times New Roman" pitchFamily="18" charset="0"/>
              </a:rPr>
              <a:t>55 km2	Ortalama Kömür Giriş Derinliği(m)	: 272,41</a:t>
            </a:r>
          </a:p>
          <a:p>
            <a:pPr algn="just" fontAlgn="auto">
              <a:spcAft>
                <a:spcPts val="0"/>
              </a:spcAft>
              <a:buFont typeface="Arial" panose="020B0604020202020204" pitchFamily="34" charset="0"/>
              <a:buNone/>
              <a:defRPr/>
            </a:pPr>
            <a:r>
              <a:rPr lang="tr-TR" sz="1900" b="1" dirty="0">
                <a:solidFill>
                  <a:schemeClr val="tx1"/>
                </a:solidFill>
                <a:latin typeface="Times New Roman" pitchFamily="18" charset="0"/>
                <a:cs typeface="Times New Roman" pitchFamily="18" charset="0"/>
              </a:rPr>
              <a:t>Ortalama Kömür </a:t>
            </a:r>
            <a:r>
              <a:rPr lang="tr-TR" sz="1900" b="1" dirty="0" smtClean="0">
                <a:solidFill>
                  <a:schemeClr val="tx1"/>
                </a:solidFill>
                <a:latin typeface="Times New Roman" pitchFamily="18" charset="0"/>
                <a:cs typeface="Times New Roman" pitchFamily="18" charset="0"/>
              </a:rPr>
              <a:t>Kalınlığı : </a:t>
            </a:r>
            <a:r>
              <a:rPr lang="tr-TR" sz="1900" b="1" dirty="0">
                <a:solidFill>
                  <a:schemeClr val="tx1"/>
                </a:solidFill>
                <a:latin typeface="Times New Roman" pitchFamily="18" charset="0"/>
                <a:cs typeface="Times New Roman" pitchFamily="18" charset="0"/>
              </a:rPr>
              <a:t>32,16	</a:t>
            </a:r>
            <a:r>
              <a:rPr lang="tr-TR" sz="1900" b="1" dirty="0" smtClean="0">
                <a:solidFill>
                  <a:schemeClr val="tx1"/>
                </a:solidFill>
                <a:latin typeface="Times New Roman" pitchFamily="18" charset="0"/>
                <a:cs typeface="Times New Roman" pitchFamily="18" charset="0"/>
              </a:rPr>
              <a:t>  Ortalama </a:t>
            </a:r>
            <a:r>
              <a:rPr lang="tr-TR" sz="1900" b="1" dirty="0">
                <a:solidFill>
                  <a:schemeClr val="tx1"/>
                </a:solidFill>
                <a:latin typeface="Times New Roman" pitchFamily="18" charset="0"/>
                <a:cs typeface="Times New Roman" pitchFamily="18" charset="0"/>
              </a:rPr>
              <a:t>Isıl Değeri		: 1706 </a:t>
            </a:r>
            <a:r>
              <a:rPr lang="tr-TR" sz="1900" b="1" dirty="0" err="1">
                <a:solidFill>
                  <a:schemeClr val="tx1"/>
                </a:solidFill>
                <a:latin typeface="Times New Roman" pitchFamily="18" charset="0"/>
                <a:cs typeface="Times New Roman" pitchFamily="18" charset="0"/>
              </a:rPr>
              <a:t>Kcal</a:t>
            </a:r>
            <a:r>
              <a:rPr lang="tr-TR" sz="1900" b="1" dirty="0">
                <a:solidFill>
                  <a:schemeClr val="tx1"/>
                </a:solidFill>
                <a:latin typeface="Times New Roman" pitchFamily="18" charset="0"/>
                <a:cs typeface="Times New Roman" pitchFamily="18" charset="0"/>
              </a:rPr>
              <a:t>/kg</a:t>
            </a:r>
          </a:p>
          <a:p>
            <a:pPr algn="just" fontAlgn="auto">
              <a:spcAft>
                <a:spcPts val="0"/>
              </a:spcAft>
              <a:buFont typeface="Arial" panose="020B0604020202020204" pitchFamily="34" charset="0"/>
              <a:buNone/>
              <a:defRPr/>
            </a:pPr>
            <a:r>
              <a:rPr lang="tr-TR" sz="1900" b="1" dirty="0">
                <a:solidFill>
                  <a:schemeClr val="tx1"/>
                </a:solidFill>
                <a:latin typeface="Times New Roman" pitchFamily="18" charset="0"/>
                <a:cs typeface="Times New Roman" pitchFamily="18" charset="0"/>
              </a:rPr>
              <a:t>Su %		</a:t>
            </a:r>
            <a:r>
              <a:rPr lang="tr-TR" sz="1900" b="1" dirty="0" smtClean="0">
                <a:solidFill>
                  <a:schemeClr val="tx1"/>
                </a:solidFill>
                <a:latin typeface="Times New Roman" pitchFamily="18" charset="0"/>
                <a:cs typeface="Times New Roman" pitchFamily="18" charset="0"/>
              </a:rPr>
              <a:t>       : </a:t>
            </a:r>
            <a:r>
              <a:rPr lang="tr-TR" sz="1900" b="1" dirty="0">
                <a:solidFill>
                  <a:schemeClr val="tx1"/>
                </a:solidFill>
                <a:latin typeface="Times New Roman" pitchFamily="18" charset="0"/>
                <a:cs typeface="Times New Roman" pitchFamily="18" charset="0"/>
              </a:rPr>
              <a:t>41,08	</a:t>
            </a:r>
            <a:r>
              <a:rPr lang="tr-TR" sz="1900" b="1" dirty="0" smtClean="0">
                <a:solidFill>
                  <a:schemeClr val="tx1"/>
                </a:solidFill>
                <a:latin typeface="Times New Roman" pitchFamily="18" charset="0"/>
                <a:cs typeface="Times New Roman" pitchFamily="18" charset="0"/>
              </a:rPr>
              <a:t>  Kül </a:t>
            </a:r>
            <a:r>
              <a:rPr lang="tr-TR" sz="1900" b="1" dirty="0">
                <a:solidFill>
                  <a:schemeClr val="tx1"/>
                </a:solidFill>
                <a:latin typeface="Times New Roman" pitchFamily="18" charset="0"/>
                <a:cs typeface="Times New Roman" pitchFamily="18" charset="0"/>
              </a:rPr>
              <a:t>%			</a:t>
            </a:r>
            <a:r>
              <a:rPr lang="tr-TR" sz="1900" b="1" dirty="0" smtClean="0">
                <a:solidFill>
                  <a:schemeClr val="tx1"/>
                </a:solidFill>
                <a:latin typeface="Times New Roman" pitchFamily="18" charset="0"/>
                <a:cs typeface="Times New Roman" pitchFamily="18" charset="0"/>
              </a:rPr>
              <a:t>: </a:t>
            </a:r>
            <a:r>
              <a:rPr lang="tr-TR" sz="1900" b="1" dirty="0">
                <a:solidFill>
                  <a:schemeClr val="tx1"/>
                </a:solidFill>
                <a:latin typeface="Times New Roman" pitchFamily="18" charset="0"/>
                <a:cs typeface="Times New Roman" pitchFamily="18" charset="0"/>
              </a:rPr>
              <a:t>31,03</a:t>
            </a:r>
          </a:p>
          <a:p>
            <a:pPr algn="just" fontAlgn="auto">
              <a:spcAft>
                <a:spcPts val="0"/>
              </a:spcAft>
              <a:buFont typeface="Arial" panose="020B0604020202020204" pitchFamily="34" charset="0"/>
              <a:buNone/>
              <a:defRPr/>
            </a:pPr>
            <a:r>
              <a:rPr lang="tr-TR" sz="1900" b="1" dirty="0">
                <a:solidFill>
                  <a:schemeClr val="tx1"/>
                </a:solidFill>
                <a:latin typeface="Times New Roman" pitchFamily="18" charset="0"/>
                <a:cs typeface="Times New Roman" pitchFamily="18" charset="0"/>
              </a:rPr>
              <a:t>Uçucu madde %	</a:t>
            </a:r>
            <a:r>
              <a:rPr lang="tr-TR" sz="1900" b="1" dirty="0" smtClean="0">
                <a:solidFill>
                  <a:schemeClr val="tx1"/>
                </a:solidFill>
                <a:latin typeface="Times New Roman" pitchFamily="18" charset="0"/>
                <a:cs typeface="Times New Roman" pitchFamily="18" charset="0"/>
              </a:rPr>
              <a:t>       : </a:t>
            </a:r>
            <a:r>
              <a:rPr lang="tr-TR" sz="1900" b="1" dirty="0">
                <a:solidFill>
                  <a:schemeClr val="tx1"/>
                </a:solidFill>
                <a:latin typeface="Times New Roman" pitchFamily="18" charset="0"/>
                <a:cs typeface="Times New Roman" pitchFamily="18" charset="0"/>
              </a:rPr>
              <a:t>31,03	</a:t>
            </a:r>
            <a:r>
              <a:rPr lang="tr-TR" sz="1900" b="1" dirty="0" smtClean="0">
                <a:solidFill>
                  <a:schemeClr val="tx1"/>
                </a:solidFill>
                <a:latin typeface="Times New Roman" pitchFamily="18" charset="0"/>
                <a:cs typeface="Times New Roman" pitchFamily="18" charset="0"/>
              </a:rPr>
              <a:t>  </a:t>
            </a:r>
            <a:r>
              <a:rPr lang="tr-TR" sz="1900" b="1" dirty="0" err="1" smtClean="0">
                <a:solidFill>
                  <a:schemeClr val="tx1"/>
                </a:solidFill>
                <a:latin typeface="Times New Roman" pitchFamily="18" charset="0"/>
                <a:cs typeface="Times New Roman" pitchFamily="18" charset="0"/>
              </a:rPr>
              <a:t>Sabir</a:t>
            </a:r>
            <a:r>
              <a:rPr lang="tr-TR" sz="1900" b="1" dirty="0" smtClean="0">
                <a:solidFill>
                  <a:schemeClr val="tx1"/>
                </a:solidFill>
                <a:latin typeface="Times New Roman" pitchFamily="18" charset="0"/>
                <a:cs typeface="Times New Roman" pitchFamily="18" charset="0"/>
              </a:rPr>
              <a:t> </a:t>
            </a:r>
            <a:r>
              <a:rPr lang="tr-TR" sz="1900" b="1" dirty="0">
                <a:solidFill>
                  <a:schemeClr val="tx1"/>
                </a:solidFill>
                <a:latin typeface="Times New Roman" pitchFamily="18" charset="0"/>
                <a:cs typeface="Times New Roman" pitchFamily="18" charset="0"/>
              </a:rPr>
              <a:t>Karbon %		</a:t>
            </a:r>
            <a:r>
              <a:rPr lang="tr-TR" sz="1900" b="1" dirty="0" smtClean="0">
                <a:solidFill>
                  <a:schemeClr val="tx1"/>
                </a:solidFill>
                <a:latin typeface="Times New Roman" pitchFamily="18" charset="0"/>
                <a:cs typeface="Times New Roman" pitchFamily="18" charset="0"/>
              </a:rPr>
              <a:t>: </a:t>
            </a:r>
            <a:r>
              <a:rPr lang="tr-TR" sz="1900" b="1" dirty="0">
                <a:solidFill>
                  <a:schemeClr val="tx1"/>
                </a:solidFill>
                <a:latin typeface="Times New Roman" pitchFamily="18" charset="0"/>
                <a:cs typeface="Times New Roman" pitchFamily="18" charset="0"/>
              </a:rPr>
              <a:t>11,67</a:t>
            </a:r>
          </a:p>
          <a:p>
            <a:pPr algn="just" fontAlgn="auto">
              <a:spcAft>
                <a:spcPts val="0"/>
              </a:spcAft>
              <a:buFont typeface="Arial" panose="020B0604020202020204" pitchFamily="34" charset="0"/>
              <a:buNone/>
              <a:defRPr/>
            </a:pPr>
            <a:r>
              <a:rPr lang="tr-TR" sz="1900" b="1" dirty="0">
                <a:solidFill>
                  <a:schemeClr val="tx1"/>
                </a:solidFill>
                <a:latin typeface="Times New Roman" pitchFamily="18" charset="0"/>
                <a:cs typeface="Times New Roman" pitchFamily="18" charset="0"/>
              </a:rPr>
              <a:t>Toplam Kükürt %	</a:t>
            </a:r>
            <a:r>
              <a:rPr lang="tr-TR" sz="1900" b="1" dirty="0" smtClean="0">
                <a:solidFill>
                  <a:schemeClr val="tx1"/>
                </a:solidFill>
                <a:latin typeface="Times New Roman" pitchFamily="18" charset="0"/>
                <a:cs typeface="Times New Roman" pitchFamily="18" charset="0"/>
              </a:rPr>
              <a:t>       : </a:t>
            </a:r>
            <a:r>
              <a:rPr lang="tr-TR" sz="1900" b="1" dirty="0">
                <a:solidFill>
                  <a:schemeClr val="tx1"/>
                </a:solidFill>
                <a:latin typeface="Times New Roman" pitchFamily="18" charset="0"/>
                <a:cs typeface="Times New Roman" pitchFamily="18" charset="0"/>
              </a:rPr>
              <a:t>1,35		</a:t>
            </a:r>
          </a:p>
          <a:p>
            <a:pPr algn="just" fontAlgn="auto">
              <a:spcAft>
                <a:spcPts val="0"/>
              </a:spcAft>
              <a:buFont typeface="Arial" panose="020B0604020202020204" pitchFamily="34" charset="0"/>
              <a:buNone/>
              <a:defRPr/>
            </a:pPr>
            <a:r>
              <a:rPr lang="tr-TR" sz="1900" b="1" dirty="0">
                <a:solidFill>
                  <a:schemeClr val="tx1"/>
                </a:solidFill>
                <a:latin typeface="Times New Roman" pitchFamily="18" charset="0"/>
                <a:cs typeface="Times New Roman" pitchFamily="18" charset="0"/>
              </a:rPr>
              <a:t>Sahada Belirlenen </a:t>
            </a:r>
            <a:r>
              <a:rPr lang="tr-TR" sz="1900" b="1" dirty="0" smtClean="0">
                <a:solidFill>
                  <a:schemeClr val="tx1"/>
                </a:solidFill>
                <a:latin typeface="Times New Roman" pitchFamily="18" charset="0"/>
                <a:cs typeface="Times New Roman" pitchFamily="18" charset="0"/>
              </a:rPr>
              <a:t>Rezerv : </a:t>
            </a:r>
            <a:r>
              <a:rPr lang="tr-TR" sz="1900" b="1" dirty="0">
                <a:solidFill>
                  <a:schemeClr val="tx1"/>
                </a:solidFill>
                <a:latin typeface="Times New Roman" pitchFamily="18" charset="0"/>
                <a:cs typeface="Times New Roman" pitchFamily="18" charset="0"/>
              </a:rPr>
              <a:t>941,5 Milyon Ton</a:t>
            </a:r>
          </a:p>
          <a:p>
            <a:pPr fontAlgn="auto">
              <a:spcAft>
                <a:spcPts val="0"/>
              </a:spcAft>
              <a:buFont typeface="Arial" panose="020B0604020202020204" pitchFamily="34" charset="0"/>
              <a:buNone/>
              <a:defRPr/>
            </a:pPr>
            <a:endParaRPr lang="tr-TR" sz="4400" dirty="0">
              <a:solidFill>
                <a:srgbClr val="FF0000"/>
              </a:solidFill>
            </a:endParaRPr>
          </a:p>
          <a:p>
            <a:pPr algn="just" fontAlgn="auto">
              <a:spcAft>
                <a:spcPts val="0"/>
              </a:spcAft>
              <a:buFont typeface="Arial" panose="020B0604020202020204" pitchFamily="34" charset="0"/>
              <a:buNone/>
              <a:defRPr/>
            </a:pPr>
            <a:r>
              <a:rPr lang="tr-TR" sz="1200" dirty="0"/>
              <a:t>         </a:t>
            </a:r>
            <a:endParaRPr lang="tr-TR" sz="4400" b="1" dirty="0">
              <a:solidFill>
                <a:srgbClr val="FF0000"/>
              </a:solidFill>
            </a:endParaRPr>
          </a:p>
          <a:p>
            <a:pPr algn="l" fontAlgn="auto">
              <a:spcAft>
                <a:spcPts val="0"/>
              </a:spcAft>
              <a:buFont typeface="Arial" panose="020B0604020202020204" pitchFamily="34" charset="0"/>
              <a:buNone/>
              <a:defRPr/>
            </a:pPr>
            <a:r>
              <a:rPr lang="tr-TR" sz="3500" b="1" dirty="0">
                <a:solidFill>
                  <a:schemeClr val="tx1"/>
                </a:solidFill>
              </a:rPr>
              <a:t> </a:t>
            </a:r>
            <a:endParaRPr lang="tr-TR" sz="30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p:cNvSpPr>
            <a:spLocks noGrp="1"/>
          </p:cNvSpPr>
          <p:nvPr>
            <p:ph type="ctrTitle"/>
          </p:nvPr>
        </p:nvSpPr>
        <p:spPr>
          <a:xfrm>
            <a:off x="827088" y="188913"/>
            <a:ext cx="7772400" cy="719137"/>
          </a:xfrm>
        </p:spPr>
        <p:txBody>
          <a:bodyPr/>
          <a:lstStyle/>
          <a:p>
            <a:r>
              <a:rPr lang="tr-TR" sz="4000" b="1" dirty="0" smtClean="0">
                <a:solidFill>
                  <a:srgbClr val="FF0000"/>
                </a:solidFill>
                <a:latin typeface="Times New Roman" pitchFamily="18" charset="0"/>
                <a:cs typeface="Times New Roman" pitchFamily="18" charset="0"/>
              </a:rPr>
              <a:t>İLÇENİN</a:t>
            </a:r>
            <a:r>
              <a:rPr lang="tr-TR" sz="4000" b="1" i="1" dirty="0" smtClean="0">
                <a:solidFill>
                  <a:srgbClr val="FF0000"/>
                </a:solidFill>
                <a:latin typeface="Times New Roman" pitchFamily="18" charset="0"/>
                <a:cs typeface="Times New Roman" pitchFamily="18" charset="0"/>
              </a:rPr>
              <a:t> </a:t>
            </a:r>
            <a:r>
              <a:rPr lang="tr-TR" sz="4000" b="1" dirty="0" smtClean="0">
                <a:solidFill>
                  <a:srgbClr val="FF0000"/>
                </a:solidFill>
                <a:latin typeface="Times New Roman" pitchFamily="18" charset="0"/>
                <a:cs typeface="Times New Roman" pitchFamily="18" charset="0"/>
              </a:rPr>
              <a:t>TARİHÇESİ</a:t>
            </a:r>
          </a:p>
        </p:txBody>
      </p:sp>
      <p:sp>
        <p:nvSpPr>
          <p:cNvPr id="14338" name="Alt Başlık 2"/>
          <p:cNvSpPr>
            <a:spLocks noGrp="1"/>
          </p:cNvSpPr>
          <p:nvPr>
            <p:ph type="subTitle" idx="1"/>
          </p:nvPr>
        </p:nvSpPr>
        <p:spPr>
          <a:xfrm>
            <a:off x="395288" y="1052513"/>
            <a:ext cx="8569325" cy="5400675"/>
          </a:xfrm>
        </p:spPr>
        <p:txBody>
          <a:bodyPr/>
          <a:lstStyle/>
          <a:p>
            <a:pPr algn="just"/>
            <a:r>
              <a:rPr lang="tr-TR" sz="1400" b="1" dirty="0" smtClean="0">
                <a:solidFill>
                  <a:srgbClr val="002060"/>
                </a:solidFill>
              </a:rPr>
              <a:t>	</a:t>
            </a:r>
          </a:p>
          <a:p>
            <a:pPr algn="just"/>
            <a:endParaRPr lang="tr-TR" sz="1400" b="1" dirty="0" smtClean="0">
              <a:solidFill>
                <a:srgbClr val="002060"/>
              </a:solidFill>
            </a:endParaRPr>
          </a:p>
          <a:p>
            <a:pPr algn="just"/>
            <a:r>
              <a:rPr lang="tr-TR" sz="1400" b="1" dirty="0" smtClean="0">
                <a:solidFill>
                  <a:srgbClr val="002060"/>
                </a:solidFill>
              </a:rPr>
              <a:t>	</a:t>
            </a:r>
            <a:r>
              <a:rPr lang="tr-TR" sz="2000" b="1" dirty="0" smtClean="0">
                <a:solidFill>
                  <a:schemeClr val="tx1"/>
                </a:solidFill>
                <a:latin typeface="Times New Roman" pitchFamily="18" charset="0"/>
                <a:cs typeface="Times New Roman" pitchFamily="18" charset="0"/>
              </a:rPr>
              <a:t>Dinar’ın bilinen geçmişi M.Ö. 1200 yıllarına kadar iniyor. Yontma Taş Devrinin kalıntı ve mağaralarına rastlanan Dinar’da ilerde yapılabilecek bilimsel bir kazı M.Ö.1200’lerin çok gerilerindeki uygarlık eserlerini gün ışığına çıkaracaktır. 1951-1953’de Dinar’da arkeolojik kazılar yapan, İngiliz Arkeolog James </a:t>
            </a:r>
            <a:r>
              <a:rPr lang="tr-TR" sz="2000" b="1" dirty="0" err="1" smtClean="0">
                <a:solidFill>
                  <a:schemeClr val="tx1"/>
                </a:solidFill>
                <a:latin typeface="Times New Roman" pitchFamily="18" charset="0"/>
                <a:cs typeface="Times New Roman" pitchFamily="18" charset="0"/>
              </a:rPr>
              <a:t>Mellaart</a:t>
            </a:r>
            <a:r>
              <a:rPr lang="tr-TR" sz="2000" b="1" dirty="0" smtClean="0">
                <a:solidFill>
                  <a:schemeClr val="tx1"/>
                </a:solidFill>
                <a:latin typeface="Times New Roman" pitchFamily="18" charset="0"/>
                <a:cs typeface="Times New Roman" pitchFamily="18" charset="0"/>
              </a:rPr>
              <a:t> da bazı ip uçlarından sonra bu tür kazıları ön görmüştür.</a:t>
            </a:r>
          </a:p>
          <a:p>
            <a:pPr algn="just"/>
            <a:endParaRPr lang="tr-TR" sz="2000" b="1" dirty="0" smtClean="0">
              <a:solidFill>
                <a:schemeClr val="tx1"/>
              </a:solidFill>
              <a:latin typeface="Times New Roman" pitchFamily="18" charset="0"/>
              <a:cs typeface="Times New Roman" pitchFamily="18" charset="0"/>
            </a:endParaRPr>
          </a:p>
          <a:p>
            <a:pPr algn="just"/>
            <a:r>
              <a:rPr lang="tr-TR" sz="2000" b="1" dirty="0" smtClean="0">
                <a:solidFill>
                  <a:schemeClr val="tx1"/>
                </a:solidFill>
                <a:latin typeface="Times New Roman" pitchFamily="18" charset="0"/>
                <a:cs typeface="Times New Roman" pitchFamily="18" charset="0"/>
              </a:rPr>
              <a:t>	Dinar, uzun süren köy ve kasaba statüsünden sonra </a:t>
            </a:r>
            <a:r>
              <a:rPr lang="tr-TR" sz="2000" b="1" i="1" dirty="0" smtClean="0">
                <a:solidFill>
                  <a:schemeClr val="tx1"/>
                </a:solidFill>
                <a:latin typeface="Times New Roman" pitchFamily="18" charset="0"/>
                <a:cs typeface="Times New Roman" pitchFamily="18" charset="0"/>
              </a:rPr>
              <a:t>1874 yılında Belediye 1908’de ise İlçe olmuştur.    </a:t>
            </a:r>
          </a:p>
          <a:p>
            <a:pPr algn="just"/>
            <a:endParaRPr lang="tr-TR" sz="2000" b="1" dirty="0" smtClean="0">
              <a:solidFill>
                <a:schemeClr val="tx1"/>
              </a:solidFill>
              <a:latin typeface="Times New Roman" pitchFamily="18" charset="0"/>
              <a:cs typeface="Times New Roman" pitchFamily="18" charset="0"/>
            </a:endParaRPr>
          </a:p>
          <a:p>
            <a:pPr algn="just"/>
            <a:r>
              <a:rPr lang="tr-TR" sz="2000" b="1" dirty="0" smtClean="0">
                <a:solidFill>
                  <a:schemeClr val="tx1"/>
                </a:solidFill>
                <a:latin typeface="Times New Roman" pitchFamily="18" charset="0"/>
                <a:cs typeface="Times New Roman" pitchFamily="18" charset="0"/>
              </a:rPr>
              <a:t>	</a:t>
            </a:r>
            <a:r>
              <a:rPr lang="tr-TR" sz="2000" b="1" i="1" dirty="0" smtClean="0">
                <a:solidFill>
                  <a:schemeClr val="tx1"/>
                </a:solidFill>
                <a:latin typeface="Times New Roman" pitchFamily="18" charset="0"/>
                <a:cs typeface="Times New Roman" pitchFamily="18" charset="0"/>
              </a:rPr>
              <a:t>Dinar Kurtuluş Savaşında düşman işgali görmemiştir.</a:t>
            </a:r>
            <a:r>
              <a:rPr lang="tr-TR" sz="2000" b="1" dirty="0" smtClean="0">
                <a:solidFill>
                  <a:schemeClr val="tx1"/>
                </a:solidFill>
                <a:latin typeface="Times New Roman" pitchFamily="18" charset="0"/>
                <a:cs typeface="Times New Roman" pitchFamily="18" charset="0"/>
              </a:rPr>
              <a:t> Ancak savaşın asker, erzak ve cephane olarak ikmal yeri görevini üstlenmiştir.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lt Başlık 2"/>
          <p:cNvSpPr>
            <a:spLocks noGrp="1"/>
          </p:cNvSpPr>
          <p:nvPr>
            <p:ph type="subTitle" idx="1"/>
          </p:nvPr>
        </p:nvSpPr>
        <p:spPr>
          <a:xfrm>
            <a:off x="395288" y="333375"/>
            <a:ext cx="8569325" cy="6048375"/>
          </a:xfrm>
        </p:spPr>
        <p:txBody>
          <a:bodyPr/>
          <a:lstStyle/>
          <a:p>
            <a:r>
              <a:rPr lang="tr-TR" sz="4000" b="1" dirty="0" smtClean="0">
                <a:solidFill>
                  <a:srgbClr val="FF0000"/>
                </a:solidFill>
                <a:latin typeface="Times New Roman" pitchFamily="18" charset="0"/>
                <a:cs typeface="Times New Roman" pitchFamily="18" charset="0"/>
              </a:rPr>
              <a:t>EKONOMİK DURUM:</a:t>
            </a:r>
          </a:p>
          <a:p>
            <a:pPr algn="just"/>
            <a:endParaRPr lang="tr-TR" sz="1600" b="1" dirty="0" smtClean="0">
              <a:solidFill>
                <a:srgbClr val="FF0000"/>
              </a:solidFill>
            </a:endParaRPr>
          </a:p>
          <a:p>
            <a:pPr algn="just"/>
            <a:r>
              <a:rPr lang="tr-TR" sz="1600" b="1" dirty="0" smtClean="0">
                <a:solidFill>
                  <a:srgbClr val="FF0000"/>
                </a:solidFill>
                <a:latin typeface="Times New Roman" pitchFamily="18" charset="0"/>
                <a:cs typeface="Times New Roman" pitchFamily="18" charset="0"/>
              </a:rPr>
              <a:t>ULAŞTIRMA VE ALT YAPI DURUMU:</a:t>
            </a:r>
          </a:p>
          <a:p>
            <a:pPr algn="just"/>
            <a:r>
              <a:rPr lang="tr-TR" sz="1800" dirty="0" smtClean="0">
                <a:solidFill>
                  <a:srgbClr val="FF0000"/>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Dinar İlçesi Afyon İline 110 Km. Isparta İline 60 Km., Denizli ve Uşak İllerine 110 Km Komşu  Sandıklı İlçesine 40 Km. Dazkırı İlçesine 24 ve Başmakçı İlçesine 23 Km. mesafededir. </a:t>
            </a:r>
          </a:p>
          <a:p>
            <a:pPr algn="just"/>
            <a:r>
              <a:rPr lang="tr-TR" sz="2000" dirty="0" smtClean="0">
                <a:solidFill>
                  <a:schemeClr val="tx1"/>
                </a:solidFill>
                <a:latin typeface="Times New Roman" pitchFamily="18" charset="0"/>
                <a:cs typeface="Times New Roman" pitchFamily="18" charset="0"/>
              </a:rPr>
              <a:t>         	İlçemizin toplam kasaba ve köy yolları ağı 250 Km. olup;</a:t>
            </a:r>
          </a:p>
          <a:p>
            <a:pPr algn="l"/>
            <a:endParaRPr lang="tr-TR" sz="3000" b="1" dirty="0" smtClean="0">
              <a:solidFill>
                <a:schemeClr val="tx1"/>
              </a:solidFill>
              <a:latin typeface="Times New Roman" pitchFamily="18" charset="0"/>
              <a:cs typeface="Times New Roman" pitchFamily="18" charset="0"/>
            </a:endParaRPr>
          </a:p>
          <a:p>
            <a:pPr algn="just"/>
            <a:endParaRPr lang="tr-TR" sz="1400" b="1" dirty="0" smtClean="0">
              <a:solidFill>
                <a:schemeClr val="tx1"/>
              </a:solidFill>
              <a:latin typeface="Times New Roman" pitchFamily="18" charset="0"/>
              <a:cs typeface="Times New Roman" pitchFamily="18" charset="0"/>
            </a:endParaRPr>
          </a:p>
          <a:p>
            <a:pPr algn="just"/>
            <a:endParaRPr lang="tr-TR" sz="1400" b="1" dirty="0" smtClean="0">
              <a:solidFill>
                <a:schemeClr val="tx1"/>
              </a:solidFill>
              <a:latin typeface="Times New Roman" pitchFamily="18" charset="0"/>
              <a:cs typeface="Times New Roman" pitchFamily="18" charset="0"/>
            </a:endParaRPr>
          </a:p>
          <a:p>
            <a:pPr algn="just"/>
            <a:endParaRPr lang="tr-TR" sz="1400" b="1" dirty="0" smtClean="0">
              <a:solidFill>
                <a:schemeClr val="tx1"/>
              </a:solidFill>
              <a:latin typeface="Times New Roman" pitchFamily="18" charset="0"/>
              <a:cs typeface="Times New Roman" pitchFamily="18" charset="0"/>
            </a:endParaRPr>
          </a:p>
          <a:p>
            <a:pPr algn="just"/>
            <a:endParaRPr lang="tr-TR" sz="1400" b="1" dirty="0" smtClean="0">
              <a:solidFill>
                <a:schemeClr val="tx1"/>
              </a:solidFill>
              <a:latin typeface="Times New Roman" pitchFamily="18" charset="0"/>
              <a:cs typeface="Times New Roman" pitchFamily="18" charset="0"/>
            </a:endParaRPr>
          </a:p>
          <a:p>
            <a:pPr algn="just"/>
            <a:r>
              <a:rPr lang="tr-TR" sz="1600" b="1" dirty="0" smtClean="0">
                <a:solidFill>
                  <a:schemeClr val="tx1"/>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İlçemizde alt yapı çalışmaları ve faal alt yapı olarak aşırı yağış afet vb. durumlar dışında herhangi bir sıkıntı yaşanmamaktadır.</a:t>
            </a:r>
          </a:p>
          <a:p>
            <a:pPr algn="just"/>
            <a:endParaRPr lang="tr-TR" sz="1400" b="1" dirty="0" smtClean="0">
              <a:solidFill>
                <a:schemeClr val="tx1"/>
              </a:solidFill>
            </a:endParaRPr>
          </a:p>
          <a:p>
            <a:pPr algn="just"/>
            <a:endParaRPr lang="tr-TR" sz="1400" b="1" dirty="0" smtClean="0">
              <a:solidFill>
                <a:schemeClr val="tx1"/>
              </a:solidFill>
            </a:endParaRPr>
          </a:p>
          <a:p>
            <a:pPr algn="just"/>
            <a:endParaRPr lang="tr-TR" sz="1400" b="1" dirty="0" smtClean="0">
              <a:solidFill>
                <a:schemeClr val="tx1"/>
              </a:solidFill>
            </a:endParaRPr>
          </a:p>
          <a:p>
            <a:pPr algn="just"/>
            <a:endParaRPr lang="tr-TR" sz="1400" b="1" dirty="0" smtClean="0">
              <a:solidFill>
                <a:schemeClr val="tx1"/>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375255385"/>
              </p:ext>
            </p:extLst>
          </p:nvPr>
        </p:nvGraphicFramePr>
        <p:xfrm>
          <a:off x="2411760" y="3213225"/>
          <a:ext cx="4104233" cy="1295895"/>
        </p:xfrm>
        <a:graphic>
          <a:graphicData uri="http://schemas.openxmlformats.org/drawingml/2006/table">
            <a:tbl>
              <a:tblPr>
                <a:tableStyleId>{5C22544A-7EE6-4342-B048-85BDC9FD1C3A}</a:tableStyleId>
              </a:tblPr>
              <a:tblGrid>
                <a:gridCol w="1810691"/>
                <a:gridCol w="2293542"/>
              </a:tblGrid>
              <a:tr h="259179">
                <a:tc>
                  <a:txBody>
                    <a:bodyPr/>
                    <a:lstStyle/>
                    <a:p>
                      <a:pPr algn="l">
                        <a:spcAft>
                          <a:spcPts val="0"/>
                        </a:spcAft>
                      </a:pPr>
                      <a:r>
                        <a:rPr lang="tr-TR" sz="1200" dirty="0">
                          <a:effectLst/>
                        </a:rPr>
                        <a:t>Asfalt</a:t>
                      </a:r>
                      <a:endParaRPr lang="tr-TR" sz="1100" dirty="0">
                        <a:effectLst/>
                        <a:latin typeface="Times New Roman"/>
                        <a:ea typeface="Times New Roman"/>
                      </a:endParaRPr>
                    </a:p>
                  </a:txBody>
                  <a:tcPr marL="44450" marR="44450" marT="0" marB="0"/>
                </a:tc>
                <a:tc>
                  <a:txBody>
                    <a:bodyPr/>
                    <a:lstStyle/>
                    <a:p>
                      <a:pPr algn="l">
                        <a:spcAft>
                          <a:spcPts val="0"/>
                        </a:spcAft>
                      </a:pPr>
                      <a:r>
                        <a:rPr lang="tr-TR" sz="1200">
                          <a:effectLst/>
                        </a:rPr>
                        <a:t>  152 (km)</a:t>
                      </a:r>
                      <a:endParaRPr lang="tr-TR" sz="1100">
                        <a:effectLst/>
                        <a:latin typeface="Times New Roman"/>
                        <a:ea typeface="Times New Roman"/>
                      </a:endParaRPr>
                    </a:p>
                  </a:txBody>
                  <a:tcPr marL="44450" marR="44450" marT="0" marB="0"/>
                </a:tc>
              </a:tr>
              <a:tr h="259179">
                <a:tc>
                  <a:txBody>
                    <a:bodyPr/>
                    <a:lstStyle/>
                    <a:p>
                      <a:pPr algn="l">
                        <a:spcAft>
                          <a:spcPts val="0"/>
                        </a:spcAft>
                      </a:pPr>
                      <a:r>
                        <a:rPr lang="tr-TR" sz="1200">
                          <a:effectLst/>
                        </a:rPr>
                        <a:t>Stabilize</a:t>
                      </a:r>
                      <a:endParaRPr lang="tr-TR" sz="1100">
                        <a:effectLst/>
                        <a:latin typeface="Times New Roman"/>
                        <a:ea typeface="Times New Roman"/>
                      </a:endParaRPr>
                    </a:p>
                  </a:txBody>
                  <a:tcPr marL="44450" marR="44450" marT="0" marB="0"/>
                </a:tc>
                <a:tc>
                  <a:txBody>
                    <a:bodyPr/>
                    <a:lstStyle/>
                    <a:p>
                      <a:pPr algn="l">
                        <a:spcAft>
                          <a:spcPts val="0"/>
                        </a:spcAft>
                      </a:pPr>
                      <a:r>
                        <a:rPr lang="tr-TR" sz="1200">
                          <a:effectLst/>
                        </a:rPr>
                        <a:t>   66</a:t>
                      </a:r>
                      <a:endParaRPr lang="tr-TR" sz="1100">
                        <a:effectLst/>
                        <a:latin typeface="Times New Roman"/>
                        <a:ea typeface="Times New Roman"/>
                      </a:endParaRPr>
                    </a:p>
                  </a:txBody>
                  <a:tcPr marL="44450" marR="44450" marT="0" marB="0"/>
                </a:tc>
              </a:tr>
              <a:tr h="259179">
                <a:tc>
                  <a:txBody>
                    <a:bodyPr/>
                    <a:lstStyle/>
                    <a:p>
                      <a:pPr algn="l">
                        <a:spcAft>
                          <a:spcPts val="0"/>
                        </a:spcAft>
                      </a:pPr>
                      <a:r>
                        <a:rPr lang="tr-TR" sz="1200">
                          <a:effectLst/>
                        </a:rPr>
                        <a:t>Tesviye</a:t>
                      </a:r>
                      <a:endParaRPr lang="tr-TR" sz="1100">
                        <a:effectLst/>
                        <a:latin typeface="Times New Roman"/>
                        <a:ea typeface="Times New Roman"/>
                      </a:endParaRPr>
                    </a:p>
                  </a:txBody>
                  <a:tcPr marL="44450" marR="44450" marT="0" marB="0"/>
                </a:tc>
                <a:tc>
                  <a:txBody>
                    <a:bodyPr/>
                    <a:lstStyle/>
                    <a:p>
                      <a:pPr marL="6350" algn="l">
                        <a:spcAft>
                          <a:spcPts val="0"/>
                        </a:spcAft>
                      </a:pPr>
                      <a:r>
                        <a:rPr lang="tr-TR" sz="1200">
                          <a:effectLst/>
                        </a:rPr>
                        <a:t>   27</a:t>
                      </a:r>
                      <a:endParaRPr lang="tr-TR" sz="1100">
                        <a:effectLst/>
                        <a:latin typeface="Times New Roman"/>
                        <a:ea typeface="Times New Roman"/>
                      </a:endParaRPr>
                    </a:p>
                  </a:txBody>
                  <a:tcPr marL="44450" marR="44450" marT="0" marB="0"/>
                </a:tc>
              </a:tr>
              <a:tr h="259179">
                <a:tc>
                  <a:txBody>
                    <a:bodyPr/>
                    <a:lstStyle/>
                    <a:p>
                      <a:pPr algn="l">
                        <a:spcAft>
                          <a:spcPts val="0"/>
                        </a:spcAft>
                      </a:pPr>
                      <a:r>
                        <a:rPr lang="tr-TR" sz="1200">
                          <a:effectLst/>
                        </a:rPr>
                        <a:t>Ham (Açılmamış)Yol</a:t>
                      </a:r>
                      <a:endParaRPr lang="tr-TR" sz="1100">
                        <a:effectLst/>
                        <a:latin typeface="Times New Roman"/>
                        <a:ea typeface="Times New Roman"/>
                      </a:endParaRPr>
                    </a:p>
                  </a:txBody>
                  <a:tcPr marL="44450" marR="44450" marT="0" marB="0"/>
                </a:tc>
                <a:tc>
                  <a:txBody>
                    <a:bodyPr/>
                    <a:lstStyle/>
                    <a:p>
                      <a:pPr algn="l">
                        <a:spcAft>
                          <a:spcPts val="0"/>
                        </a:spcAft>
                      </a:pPr>
                      <a:r>
                        <a:rPr lang="tr-TR" sz="1200">
                          <a:effectLst/>
                        </a:rPr>
                        <a:t>   5</a:t>
                      </a:r>
                      <a:endParaRPr lang="tr-TR" sz="1100">
                        <a:effectLst/>
                        <a:latin typeface="Times New Roman"/>
                        <a:ea typeface="Times New Roman"/>
                      </a:endParaRPr>
                    </a:p>
                  </a:txBody>
                  <a:tcPr marL="44450" marR="44450" marT="0" marB="0"/>
                </a:tc>
              </a:tr>
              <a:tr h="259179">
                <a:tc>
                  <a:txBody>
                    <a:bodyPr/>
                    <a:lstStyle/>
                    <a:p>
                      <a:pPr algn="l">
                        <a:spcAft>
                          <a:spcPts val="0"/>
                        </a:spcAft>
                      </a:pPr>
                      <a:r>
                        <a:rPr lang="tr-TR" sz="1200" dirty="0">
                          <a:effectLst/>
                        </a:rPr>
                        <a:t>Toplam </a:t>
                      </a:r>
                      <a:endParaRPr lang="tr-TR" sz="1100" dirty="0">
                        <a:effectLst/>
                        <a:latin typeface="Times New Roman"/>
                        <a:ea typeface="Times New Roman"/>
                      </a:endParaRPr>
                    </a:p>
                  </a:txBody>
                  <a:tcPr marL="44450" marR="44450" marT="0" marB="0"/>
                </a:tc>
                <a:tc>
                  <a:txBody>
                    <a:bodyPr/>
                    <a:lstStyle/>
                    <a:p>
                      <a:pPr algn="l">
                        <a:spcAft>
                          <a:spcPts val="0"/>
                        </a:spcAft>
                      </a:pPr>
                      <a:r>
                        <a:rPr lang="tr-TR" sz="1200" dirty="0">
                          <a:effectLst/>
                        </a:rPr>
                        <a:t>   250</a:t>
                      </a:r>
                      <a:endParaRPr lang="tr-TR" sz="1100" dirty="0">
                        <a:effectLst/>
                        <a:latin typeface="Times New Roman"/>
                        <a:ea typeface="Times New Roman"/>
                      </a:endParaRPr>
                    </a:p>
                  </a:txBody>
                  <a:tcPr marL="44450" marR="44450" marT="0" marB="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lt Başlık 2"/>
          <p:cNvSpPr>
            <a:spLocks noGrp="1"/>
          </p:cNvSpPr>
          <p:nvPr>
            <p:ph type="subTitle" idx="1"/>
          </p:nvPr>
        </p:nvSpPr>
        <p:spPr>
          <a:xfrm>
            <a:off x="395288" y="333375"/>
            <a:ext cx="8569325" cy="6048375"/>
          </a:xfrm>
        </p:spPr>
        <p:txBody>
          <a:bodyPr/>
          <a:lstStyle/>
          <a:p>
            <a:r>
              <a:rPr lang="tr-TR" sz="4000" b="1" dirty="0" smtClean="0">
                <a:solidFill>
                  <a:srgbClr val="FF0000"/>
                </a:solidFill>
                <a:latin typeface="Times New Roman" pitchFamily="18" charset="0"/>
                <a:cs typeface="Times New Roman" pitchFamily="18" charset="0"/>
              </a:rPr>
              <a:t>EKONOMİK DURUM:</a:t>
            </a:r>
          </a:p>
          <a:p>
            <a:pPr algn="just"/>
            <a:endParaRPr lang="tr-TR" sz="1600" b="1" dirty="0" smtClean="0">
              <a:solidFill>
                <a:srgbClr val="FF0000"/>
              </a:solidFill>
            </a:endParaRPr>
          </a:p>
          <a:p>
            <a:pPr algn="just"/>
            <a:endParaRPr lang="tr-TR" sz="1400" b="1" dirty="0" smtClean="0">
              <a:solidFill>
                <a:schemeClr val="tx1"/>
              </a:solidFill>
            </a:endParaRPr>
          </a:p>
          <a:p>
            <a:r>
              <a:rPr lang="tr-TR" sz="1600" b="1" dirty="0" smtClean="0">
                <a:solidFill>
                  <a:schemeClr val="tx1"/>
                </a:solidFill>
                <a:latin typeface="Times New Roman" pitchFamily="18" charset="0"/>
                <a:cs typeface="Times New Roman" pitchFamily="18" charset="0"/>
              </a:rPr>
              <a:t>İLÇE VERGİ DAİRESİ MÜDÜRLÜĞÜ</a:t>
            </a:r>
            <a:endParaRPr lang="tr-TR" sz="1600" dirty="0" smtClean="0">
              <a:solidFill>
                <a:schemeClr val="tx1"/>
              </a:solidFill>
              <a:latin typeface="Times New Roman" pitchFamily="18" charset="0"/>
              <a:cs typeface="Times New Roman" pitchFamily="18" charset="0"/>
            </a:endParaRPr>
          </a:p>
          <a:p>
            <a:r>
              <a:rPr lang="tr-TR" sz="1600" b="1" dirty="0" smtClean="0">
                <a:solidFill>
                  <a:schemeClr val="tx1"/>
                </a:solidFill>
                <a:latin typeface="Times New Roman" pitchFamily="18" charset="0"/>
                <a:cs typeface="Times New Roman" pitchFamily="18" charset="0"/>
              </a:rPr>
              <a:t> </a:t>
            </a:r>
            <a:endParaRPr lang="tr-TR" sz="1600" dirty="0" smtClean="0">
              <a:solidFill>
                <a:schemeClr val="tx1"/>
              </a:solidFill>
              <a:latin typeface="Times New Roman" pitchFamily="18" charset="0"/>
              <a:cs typeface="Times New Roman" pitchFamily="18" charset="0"/>
            </a:endParaRPr>
          </a:p>
          <a:p>
            <a:pPr algn="l"/>
            <a:r>
              <a:rPr lang="tr-TR" sz="1600" dirty="0" smtClean="0">
                <a:solidFill>
                  <a:schemeClr val="tx1"/>
                </a:solidFill>
                <a:latin typeface="Times New Roman" pitchFamily="18" charset="0"/>
                <a:cs typeface="Times New Roman" pitchFamily="18" charset="0"/>
              </a:rPr>
              <a:t>          </a:t>
            </a:r>
            <a:r>
              <a:rPr lang="tr-TR" sz="1600" b="1" dirty="0" smtClean="0">
                <a:solidFill>
                  <a:schemeClr val="tx1"/>
                </a:solidFill>
                <a:latin typeface="Times New Roman" pitchFamily="18" charset="0"/>
                <a:cs typeface="Times New Roman" pitchFamily="18" charset="0"/>
              </a:rPr>
              <a:t>İlçe Vergi Dairesi Müdürlüğü 1 Müdür Yardımcısı 8 Gelir Uzmanı, 4 Gelir Uzmanı Yardımcısı, 10 VHKİ, 1 </a:t>
            </a:r>
            <a:r>
              <a:rPr lang="tr-TR" sz="1600" b="1" dirty="0" err="1" smtClean="0">
                <a:solidFill>
                  <a:schemeClr val="tx1"/>
                </a:solidFill>
                <a:latin typeface="Times New Roman" pitchFamily="18" charset="0"/>
                <a:cs typeface="Times New Roman" pitchFamily="18" charset="0"/>
              </a:rPr>
              <a:t>soför</a:t>
            </a:r>
            <a:r>
              <a:rPr lang="tr-TR" sz="1600" b="1" dirty="0" smtClean="0">
                <a:solidFill>
                  <a:schemeClr val="tx1"/>
                </a:solidFill>
                <a:latin typeface="Times New Roman" pitchFamily="18" charset="0"/>
                <a:cs typeface="Times New Roman" pitchFamily="18" charset="0"/>
              </a:rPr>
              <a:t>, 1 Hizmetli,1 Güvenlik Görevlisi toplam 26 personel ile hizmet vermektedir.</a:t>
            </a:r>
          </a:p>
          <a:p>
            <a:r>
              <a:rPr lang="tr-TR" sz="1600" dirty="0" smtClean="0">
                <a:solidFill>
                  <a:schemeClr val="tx1"/>
                </a:solidFill>
              </a:rPr>
              <a:t> </a:t>
            </a:r>
          </a:p>
          <a:p>
            <a:r>
              <a:rPr lang="tr-TR" sz="1600" dirty="0" smtClean="0">
                <a:solidFill>
                  <a:schemeClr val="tx1"/>
                </a:solidFill>
              </a:rPr>
              <a:t> </a:t>
            </a:r>
          </a:p>
          <a:p>
            <a:pPr algn="l"/>
            <a:r>
              <a:rPr lang="tr-TR" sz="1600" u="sng" dirty="0" smtClean="0">
                <a:solidFill>
                  <a:schemeClr val="tx1"/>
                </a:solidFill>
              </a:rPr>
              <a:t>A-MÜKELLEF DURUMU </a:t>
            </a:r>
            <a:endParaRPr lang="tr-TR" sz="1600" dirty="0" smtClean="0">
              <a:solidFill>
                <a:schemeClr val="tx1"/>
              </a:solidFill>
            </a:endParaRPr>
          </a:p>
          <a:p>
            <a:pPr algn="l"/>
            <a:r>
              <a:rPr lang="tr-TR" sz="1600" dirty="0" smtClean="0">
                <a:solidFill>
                  <a:schemeClr val="tx1"/>
                </a:solidFill>
              </a:rPr>
              <a:t>	</a:t>
            </a:r>
            <a:r>
              <a:rPr lang="tr-TR" sz="1600" u="sng" dirty="0" smtClean="0">
                <a:solidFill>
                  <a:schemeClr val="tx1"/>
                </a:solidFill>
              </a:rPr>
              <a:t>Vergi Konusu</a:t>
            </a:r>
            <a:r>
              <a:rPr lang="tr-TR" sz="1600" dirty="0" smtClean="0">
                <a:solidFill>
                  <a:schemeClr val="tx1"/>
                </a:solidFill>
              </a:rPr>
              <a:t>              	:  	 </a:t>
            </a:r>
            <a:r>
              <a:rPr lang="tr-TR" sz="1600" u="sng" dirty="0" smtClean="0">
                <a:solidFill>
                  <a:schemeClr val="tx1"/>
                </a:solidFill>
              </a:rPr>
              <a:t>Mükellef Sayısı  </a:t>
            </a:r>
            <a:r>
              <a:rPr lang="tr-TR" sz="1600" dirty="0" smtClean="0">
                <a:solidFill>
                  <a:schemeClr val="tx1"/>
                </a:solidFill>
              </a:rPr>
              <a:t>:</a:t>
            </a:r>
          </a:p>
          <a:p>
            <a:pPr algn="l"/>
            <a:r>
              <a:rPr lang="tr-TR" sz="1600" dirty="0" smtClean="0">
                <a:solidFill>
                  <a:schemeClr val="tx1"/>
                </a:solidFill>
              </a:rPr>
              <a:t>Gerçek Usul Gelir Vergisi             	:   	      1318     </a:t>
            </a:r>
          </a:p>
          <a:p>
            <a:pPr algn="l"/>
            <a:r>
              <a:rPr lang="tr-TR" sz="1600" dirty="0" smtClean="0">
                <a:solidFill>
                  <a:schemeClr val="tx1"/>
                </a:solidFill>
              </a:rPr>
              <a:t>Basit Usul Gelir Vergisi                 	: 	        892     </a:t>
            </a:r>
          </a:p>
          <a:p>
            <a:pPr algn="l"/>
            <a:r>
              <a:rPr lang="tr-TR" sz="1600" dirty="0" smtClean="0">
                <a:solidFill>
                  <a:schemeClr val="tx1"/>
                </a:solidFill>
              </a:rPr>
              <a:t>Kurumlar Vergisi                           	:    	        212    </a:t>
            </a:r>
          </a:p>
          <a:p>
            <a:pPr algn="l"/>
            <a:r>
              <a:rPr lang="tr-TR" sz="1600" dirty="0" smtClean="0">
                <a:solidFill>
                  <a:schemeClr val="tx1"/>
                </a:solidFill>
              </a:rPr>
              <a:t>Katma Değer Vergisi              	:         	      1024</a:t>
            </a:r>
          </a:p>
          <a:p>
            <a:pPr algn="l"/>
            <a:r>
              <a:rPr lang="tr-TR" sz="1600" dirty="0" smtClean="0">
                <a:solidFill>
                  <a:schemeClr val="tx1"/>
                </a:solidFill>
              </a:rPr>
              <a:t>Motorlu Taşıtlar Vergisi                	:      	     17020</a:t>
            </a:r>
          </a:p>
          <a:p>
            <a:pPr algn="just"/>
            <a:r>
              <a:rPr lang="tr-TR" sz="1400" b="1" dirty="0" smtClean="0">
                <a:solidFill>
                  <a:schemeClr val="tx1"/>
                </a:solidFill>
              </a:rPr>
              <a:t>	</a:t>
            </a:r>
          </a:p>
          <a:p>
            <a:pPr algn="just"/>
            <a:endParaRPr lang="tr-TR" sz="1400" b="1" dirty="0" smtClean="0">
              <a:solidFill>
                <a:schemeClr val="tx1"/>
              </a:solidFill>
            </a:endParaRPr>
          </a:p>
          <a:p>
            <a:pPr algn="just"/>
            <a:endParaRPr lang="tr-TR" sz="1400" b="1" dirty="0" smtClean="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288" y="333375"/>
            <a:ext cx="8569325" cy="6048375"/>
          </a:xfrm>
        </p:spPr>
        <p:txBody>
          <a:bodyPr rtlCol="0">
            <a:normAutofit/>
          </a:bodyPr>
          <a:lstStyle/>
          <a:p>
            <a:pPr fontAlgn="auto">
              <a:spcAft>
                <a:spcPts val="0"/>
              </a:spcAft>
              <a:buFont typeface="Arial" panose="020B0604020202020204" pitchFamily="34" charset="0"/>
              <a:buNone/>
              <a:defRPr/>
            </a:pPr>
            <a:r>
              <a:rPr lang="tr-TR" sz="4000" b="1" dirty="0">
                <a:solidFill>
                  <a:srgbClr val="FF0000"/>
                </a:solidFill>
                <a:latin typeface="Times New Roman" pitchFamily="18" charset="0"/>
                <a:cs typeface="Times New Roman" pitchFamily="18" charset="0"/>
              </a:rPr>
              <a:t>EKONOMİK DURUM</a:t>
            </a:r>
            <a:r>
              <a:rPr lang="tr-TR" sz="4000" b="1" dirty="0" smtClean="0">
                <a:solidFill>
                  <a:srgbClr val="FF0000"/>
                </a:solidFill>
                <a:latin typeface="Times New Roman" pitchFamily="18" charset="0"/>
                <a:cs typeface="Times New Roman" pitchFamily="18" charset="0"/>
              </a:rPr>
              <a:t>:</a:t>
            </a:r>
          </a:p>
          <a:p>
            <a:pPr algn="just" fontAlgn="auto">
              <a:spcAft>
                <a:spcPts val="0"/>
              </a:spcAft>
              <a:defRPr/>
            </a:pPr>
            <a:endParaRPr lang="tr-TR" sz="1400" b="1" dirty="0" smtClean="0">
              <a:solidFill>
                <a:schemeClr val="tx1"/>
              </a:solidFill>
            </a:endParaRPr>
          </a:p>
          <a:p>
            <a:pPr algn="just" fontAlgn="auto">
              <a:spcAft>
                <a:spcPts val="0"/>
              </a:spcAft>
              <a:defRPr/>
            </a:pPr>
            <a:r>
              <a:rPr lang="tr-TR" sz="1400" b="1" dirty="0" smtClean="0">
                <a:solidFill>
                  <a:schemeClr val="tx1"/>
                </a:solidFill>
              </a:rPr>
              <a:t>Vergi </a:t>
            </a:r>
            <a:r>
              <a:rPr lang="tr-TR" sz="1400" b="1" dirty="0">
                <a:solidFill>
                  <a:schemeClr val="tx1"/>
                </a:solidFill>
              </a:rPr>
              <a:t>Tahakkuk ve Tahsilatı:</a:t>
            </a:r>
            <a:endParaRPr lang="tr-TR" sz="1400"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l" fontAlgn="auto">
              <a:spcAft>
                <a:spcPts val="0"/>
              </a:spcAft>
              <a:buFont typeface="Arial" panose="020B0604020202020204" pitchFamily="34" charset="0"/>
              <a:buNone/>
              <a:defRPr/>
            </a:pPr>
            <a:r>
              <a:rPr lang="tr-TR" sz="1400" b="1" u="sng" dirty="0">
                <a:solidFill>
                  <a:schemeClr val="tx1"/>
                </a:solidFill>
              </a:rPr>
              <a:t>B-TAHAKKUK VE TAHSİLAT DURUMU   (VERGİ GELİRLERİ) </a:t>
            </a:r>
            <a:r>
              <a:rPr lang="tr-TR" sz="1400" b="1" dirty="0">
                <a:solidFill>
                  <a:schemeClr val="tx1"/>
                </a:solidFill>
              </a:rPr>
              <a:t>:</a:t>
            </a:r>
          </a:p>
          <a:p>
            <a:pPr algn="l" fontAlgn="auto">
              <a:spcAft>
                <a:spcPts val="0"/>
              </a:spcAft>
              <a:buFont typeface="Arial" panose="020B0604020202020204" pitchFamily="34" charset="0"/>
              <a:buNone/>
              <a:defRPr/>
            </a:pPr>
            <a:r>
              <a:rPr lang="tr-TR" sz="1400" b="1" u="sng" dirty="0">
                <a:solidFill>
                  <a:schemeClr val="tx1"/>
                </a:solidFill>
              </a:rPr>
              <a:t>YILI   </a:t>
            </a:r>
            <a:r>
              <a:rPr lang="tr-TR" sz="1400" b="1" dirty="0">
                <a:solidFill>
                  <a:schemeClr val="tx1"/>
                </a:solidFill>
              </a:rPr>
              <a:t>:             </a:t>
            </a:r>
            <a:r>
              <a:rPr lang="tr-TR" sz="1400" b="1" u="sng" dirty="0">
                <a:solidFill>
                  <a:schemeClr val="tx1"/>
                </a:solidFill>
              </a:rPr>
              <a:t>TAHAKKUK TUTARI</a:t>
            </a:r>
            <a:r>
              <a:rPr lang="tr-TR" sz="1400" b="1" dirty="0">
                <a:solidFill>
                  <a:schemeClr val="tx1"/>
                </a:solidFill>
              </a:rPr>
              <a:t> :        </a:t>
            </a:r>
            <a:r>
              <a:rPr lang="tr-TR" sz="1400" b="1" u="sng" dirty="0">
                <a:solidFill>
                  <a:schemeClr val="tx1"/>
                </a:solidFill>
              </a:rPr>
              <a:t>TAHSİLAT TUTARI</a:t>
            </a:r>
            <a:r>
              <a:rPr lang="tr-TR" sz="1400" b="1" dirty="0">
                <a:solidFill>
                  <a:schemeClr val="tx1"/>
                </a:solidFill>
              </a:rPr>
              <a:t>  :  </a:t>
            </a:r>
            <a:r>
              <a:rPr lang="tr-TR" sz="1400" b="1" u="sng" dirty="0">
                <a:solidFill>
                  <a:schemeClr val="tx1"/>
                </a:solidFill>
              </a:rPr>
              <a:t>TAHSİLAT ORANI</a:t>
            </a:r>
            <a:r>
              <a:rPr lang="tr-TR" sz="1400" b="1" dirty="0">
                <a:solidFill>
                  <a:schemeClr val="tx1"/>
                </a:solidFill>
              </a:rPr>
              <a:t>: </a:t>
            </a:r>
          </a:p>
          <a:p>
            <a:pPr algn="l" fontAlgn="auto">
              <a:spcAft>
                <a:spcPts val="0"/>
              </a:spcAft>
              <a:buFont typeface="Arial" panose="020B0604020202020204" pitchFamily="34" charset="0"/>
              <a:buNone/>
              <a:defRPr/>
            </a:pPr>
            <a:r>
              <a:rPr lang="tr-TR" sz="1400" b="1" dirty="0" smtClean="0">
                <a:solidFill>
                  <a:schemeClr val="tx1"/>
                </a:solidFill>
              </a:rPr>
              <a:t>31.12.2009</a:t>
            </a:r>
            <a:r>
              <a:rPr lang="tr-TR" sz="1400" b="1" dirty="0">
                <a:solidFill>
                  <a:schemeClr val="tx1"/>
                </a:solidFill>
              </a:rPr>
              <a:t>	 </a:t>
            </a:r>
            <a:r>
              <a:rPr lang="tr-TR" sz="1400" b="1" dirty="0" smtClean="0">
                <a:solidFill>
                  <a:schemeClr val="tx1"/>
                </a:solidFill>
              </a:rPr>
              <a:t>         27.067.845.85</a:t>
            </a:r>
            <a:r>
              <a:rPr lang="tr-TR" sz="1400" b="1" dirty="0">
                <a:solidFill>
                  <a:schemeClr val="tx1"/>
                </a:solidFill>
              </a:rPr>
              <a:t>	</a:t>
            </a:r>
            <a:r>
              <a:rPr lang="tr-TR" sz="1400" b="1" dirty="0" smtClean="0">
                <a:solidFill>
                  <a:schemeClr val="tx1"/>
                </a:solidFill>
              </a:rPr>
              <a:t>          15.976.452.20</a:t>
            </a:r>
            <a:r>
              <a:rPr lang="tr-TR" sz="1400" b="1" dirty="0">
                <a:solidFill>
                  <a:schemeClr val="tx1"/>
                </a:solidFill>
              </a:rPr>
              <a:t>	  </a:t>
            </a:r>
            <a:r>
              <a:rPr lang="tr-TR" sz="1400" b="1" dirty="0" smtClean="0">
                <a:solidFill>
                  <a:schemeClr val="tx1"/>
                </a:solidFill>
              </a:rPr>
              <a:t>   </a:t>
            </a:r>
            <a:r>
              <a:rPr lang="tr-TR" sz="1400" b="1" dirty="0">
                <a:solidFill>
                  <a:schemeClr val="tx1"/>
                </a:solidFill>
              </a:rPr>
              <a:t>% 59</a:t>
            </a:r>
          </a:p>
          <a:p>
            <a:pPr algn="l" fontAlgn="auto">
              <a:spcAft>
                <a:spcPts val="0"/>
              </a:spcAft>
              <a:buFont typeface="Arial" panose="020B0604020202020204" pitchFamily="34" charset="0"/>
              <a:buNone/>
              <a:defRPr/>
            </a:pPr>
            <a:r>
              <a:rPr lang="tr-TR" sz="1400" b="1" dirty="0" smtClean="0">
                <a:solidFill>
                  <a:schemeClr val="tx1"/>
                </a:solidFill>
              </a:rPr>
              <a:t>31.12.2011</a:t>
            </a:r>
            <a:r>
              <a:rPr lang="tr-TR" sz="1400" b="1" dirty="0">
                <a:solidFill>
                  <a:schemeClr val="tx1"/>
                </a:solidFill>
              </a:rPr>
              <a:t>	</a:t>
            </a:r>
            <a:r>
              <a:rPr lang="tr-TR" sz="1400" b="1" dirty="0" smtClean="0">
                <a:solidFill>
                  <a:schemeClr val="tx1"/>
                </a:solidFill>
              </a:rPr>
              <a:t>          </a:t>
            </a:r>
            <a:r>
              <a:rPr lang="tr-TR" sz="1400" b="1" dirty="0">
                <a:solidFill>
                  <a:schemeClr val="tx1"/>
                </a:solidFill>
              </a:rPr>
              <a:t>34.094.637.92	 </a:t>
            </a:r>
            <a:r>
              <a:rPr lang="tr-TR" sz="1400" b="1" dirty="0" smtClean="0">
                <a:solidFill>
                  <a:schemeClr val="tx1"/>
                </a:solidFill>
              </a:rPr>
              <a:t>         </a:t>
            </a:r>
            <a:r>
              <a:rPr lang="tr-TR" sz="1400" b="1" dirty="0">
                <a:solidFill>
                  <a:schemeClr val="tx1"/>
                </a:solidFill>
              </a:rPr>
              <a:t>20.603.584.81	</a:t>
            </a:r>
            <a:r>
              <a:rPr lang="tr-TR" sz="1400" b="1" dirty="0" smtClean="0">
                <a:solidFill>
                  <a:schemeClr val="tx1"/>
                </a:solidFill>
              </a:rPr>
              <a:t>    </a:t>
            </a:r>
            <a:r>
              <a:rPr lang="tr-TR" sz="1400" b="1" dirty="0">
                <a:solidFill>
                  <a:schemeClr val="tx1"/>
                </a:solidFill>
              </a:rPr>
              <a:t>% 60  </a:t>
            </a:r>
          </a:p>
          <a:p>
            <a:pPr algn="l" fontAlgn="auto">
              <a:spcAft>
                <a:spcPts val="0"/>
              </a:spcAft>
              <a:buFont typeface="Arial" panose="020B0604020202020204" pitchFamily="34" charset="0"/>
              <a:buNone/>
              <a:defRPr/>
            </a:pPr>
            <a:r>
              <a:rPr lang="tr-TR" sz="1400" b="1" dirty="0" smtClean="0">
                <a:solidFill>
                  <a:schemeClr val="tx1"/>
                </a:solidFill>
              </a:rPr>
              <a:t>31.12.2013              </a:t>
            </a:r>
            <a:r>
              <a:rPr lang="tr-TR" sz="1400" b="1" dirty="0">
                <a:solidFill>
                  <a:schemeClr val="tx1"/>
                </a:solidFill>
              </a:rPr>
              <a:t>39.418.636,61                  23.791.570,18           </a:t>
            </a:r>
            <a:r>
              <a:rPr lang="tr-TR" sz="1400" b="1" dirty="0" smtClean="0">
                <a:solidFill>
                  <a:schemeClr val="tx1"/>
                </a:solidFill>
              </a:rPr>
              <a:t>   </a:t>
            </a:r>
            <a:r>
              <a:rPr lang="tr-TR" sz="1400" b="1" dirty="0">
                <a:solidFill>
                  <a:schemeClr val="tx1"/>
                </a:solidFill>
              </a:rPr>
              <a:t>% 60</a:t>
            </a:r>
          </a:p>
          <a:p>
            <a:pPr algn="l" fontAlgn="auto">
              <a:spcAft>
                <a:spcPts val="0"/>
              </a:spcAft>
              <a:buFont typeface="Arial" panose="020B0604020202020204" pitchFamily="34" charset="0"/>
              <a:buNone/>
              <a:defRPr/>
            </a:pPr>
            <a:r>
              <a:rPr lang="tr-TR" sz="1400" b="1" u="sng" dirty="0" smtClean="0">
                <a:solidFill>
                  <a:schemeClr val="tx1"/>
                </a:solidFill>
              </a:rPr>
              <a:t>31.12.2015              46.200.023,57                  26.667.020,76        </a:t>
            </a:r>
            <a:r>
              <a:rPr lang="tr-TR" sz="1400" b="1" u="sng" dirty="0">
                <a:solidFill>
                  <a:schemeClr val="tx1"/>
                </a:solidFill>
              </a:rPr>
              <a:t>	</a:t>
            </a:r>
            <a:r>
              <a:rPr lang="tr-TR" sz="1400" b="1" u="sng" dirty="0" smtClean="0">
                <a:solidFill>
                  <a:schemeClr val="tx1"/>
                </a:solidFill>
              </a:rPr>
              <a:t>    %57 </a:t>
            </a:r>
            <a:endParaRPr lang="tr-TR" sz="1400" b="1" dirty="0">
              <a:solidFill>
                <a:schemeClr val="tx1"/>
              </a:solidFill>
            </a:endParaRPr>
          </a:p>
          <a:p>
            <a:pPr algn="l" fontAlgn="auto">
              <a:spcAft>
                <a:spcPts val="0"/>
              </a:spcAft>
              <a:buFont typeface="Arial" panose="020B0604020202020204" pitchFamily="34" charset="0"/>
              <a:buNone/>
              <a:defRPr/>
            </a:pPr>
            <a:r>
              <a:rPr lang="tr-TR" sz="1400" b="1" dirty="0">
                <a:solidFill>
                  <a:schemeClr val="tx1"/>
                </a:solidFill>
              </a:rPr>
              <a:t> </a:t>
            </a:r>
            <a:endParaRPr lang="tr-TR" sz="1400" b="1" dirty="0" smtClean="0">
              <a:solidFill>
                <a:schemeClr val="tx1"/>
              </a:solidFill>
            </a:endParaRPr>
          </a:p>
          <a:p>
            <a:pPr algn="l" fontAlgn="auto">
              <a:spcAft>
                <a:spcPts val="0"/>
              </a:spcAft>
              <a:buFont typeface="Arial" panose="020B0604020202020204" pitchFamily="34" charset="0"/>
              <a:buNone/>
              <a:defRPr/>
            </a:pPr>
            <a:endParaRPr lang="tr-TR" sz="1400" b="1" dirty="0">
              <a:solidFill>
                <a:schemeClr val="tx1"/>
              </a:solidFill>
            </a:endParaRPr>
          </a:p>
          <a:p>
            <a:pPr algn="l" fontAlgn="auto">
              <a:spcAft>
                <a:spcPts val="0"/>
              </a:spcAft>
              <a:buFont typeface="Arial" panose="020B0604020202020204" pitchFamily="34" charset="0"/>
              <a:buNone/>
              <a:defRPr/>
            </a:pPr>
            <a:endParaRPr lang="tr-TR" sz="1400" b="1" dirty="0" smtClean="0">
              <a:solidFill>
                <a:schemeClr val="tx1"/>
              </a:solidFill>
            </a:endParaRPr>
          </a:p>
          <a:p>
            <a:pPr algn="l" fontAlgn="auto">
              <a:spcAft>
                <a:spcPts val="0"/>
              </a:spcAft>
              <a:buFont typeface="Arial" panose="020B0604020202020204" pitchFamily="34" charset="0"/>
              <a:buNone/>
              <a:defRPr/>
            </a:pPr>
            <a:endParaRPr lang="tr-TR" sz="1400" b="1" dirty="0">
              <a:solidFill>
                <a:schemeClr val="tx1"/>
              </a:solidFill>
            </a:endParaRPr>
          </a:p>
          <a:p>
            <a:pPr algn="l" fontAlgn="auto">
              <a:spcAft>
                <a:spcPts val="0"/>
              </a:spcAft>
              <a:buFont typeface="Arial" panose="020B0604020202020204" pitchFamily="34" charset="0"/>
              <a:buNone/>
              <a:defRPr/>
            </a:pPr>
            <a:r>
              <a:rPr lang="tr-TR" sz="1400" b="1" u="sng" dirty="0">
                <a:solidFill>
                  <a:schemeClr val="tx1"/>
                </a:solidFill>
              </a:rPr>
              <a:t>C-TAHAKKUK VE TAHSİLAT DURUMU  (BÜTÇE GELİRLERİ-GENEL</a:t>
            </a:r>
            <a:r>
              <a:rPr lang="tr-TR" sz="1400" b="1" dirty="0">
                <a:solidFill>
                  <a:schemeClr val="tx1"/>
                </a:solidFill>
              </a:rPr>
              <a:t>)</a:t>
            </a:r>
          </a:p>
          <a:p>
            <a:pPr algn="l" fontAlgn="auto">
              <a:spcAft>
                <a:spcPts val="0"/>
              </a:spcAft>
              <a:buFont typeface="Arial" panose="020B0604020202020204" pitchFamily="34" charset="0"/>
              <a:buNone/>
              <a:defRPr/>
            </a:pPr>
            <a:r>
              <a:rPr lang="tr-TR" sz="1400" b="1" u="sng" dirty="0">
                <a:solidFill>
                  <a:schemeClr val="tx1"/>
                </a:solidFill>
              </a:rPr>
              <a:t> YILI  : </a:t>
            </a:r>
            <a:r>
              <a:rPr lang="tr-TR" sz="1400" b="1" dirty="0">
                <a:solidFill>
                  <a:schemeClr val="tx1"/>
                </a:solidFill>
              </a:rPr>
              <a:t>          </a:t>
            </a:r>
            <a:r>
              <a:rPr lang="tr-TR" sz="1400" b="1" u="sng" dirty="0">
                <a:solidFill>
                  <a:schemeClr val="tx1"/>
                </a:solidFill>
              </a:rPr>
              <a:t>TAHAKKUK TUTARI  :</a:t>
            </a:r>
            <a:r>
              <a:rPr lang="tr-TR" sz="1400" b="1" dirty="0">
                <a:solidFill>
                  <a:schemeClr val="tx1"/>
                </a:solidFill>
              </a:rPr>
              <a:t>	</a:t>
            </a:r>
            <a:r>
              <a:rPr lang="tr-TR" sz="1400" b="1" u="sng" dirty="0">
                <a:solidFill>
                  <a:schemeClr val="tx1"/>
                </a:solidFill>
              </a:rPr>
              <a:t>TAHSİLAT TUTARI:</a:t>
            </a:r>
            <a:r>
              <a:rPr lang="tr-TR" sz="1400" b="1" dirty="0">
                <a:solidFill>
                  <a:schemeClr val="tx1"/>
                </a:solidFill>
              </a:rPr>
              <a:t>    </a:t>
            </a:r>
            <a:r>
              <a:rPr lang="tr-TR" sz="1400" b="1" u="sng" dirty="0">
                <a:solidFill>
                  <a:schemeClr val="tx1"/>
                </a:solidFill>
              </a:rPr>
              <a:t>TAHSİLAT ORANI:</a:t>
            </a:r>
            <a:endParaRPr lang="tr-TR" sz="1400" b="1" dirty="0">
              <a:solidFill>
                <a:schemeClr val="tx1"/>
              </a:solidFill>
            </a:endParaRPr>
          </a:p>
          <a:p>
            <a:pPr algn="l" fontAlgn="auto">
              <a:spcAft>
                <a:spcPts val="0"/>
              </a:spcAft>
              <a:buFont typeface="Arial" panose="020B0604020202020204" pitchFamily="34" charset="0"/>
              <a:buNone/>
              <a:defRPr/>
            </a:pPr>
            <a:r>
              <a:rPr lang="tr-TR" sz="1400" b="1" dirty="0" smtClean="0">
                <a:solidFill>
                  <a:schemeClr val="tx1"/>
                </a:solidFill>
              </a:rPr>
              <a:t>31.12.2009</a:t>
            </a:r>
            <a:r>
              <a:rPr lang="tr-TR" sz="1400" b="1" dirty="0">
                <a:solidFill>
                  <a:schemeClr val="tx1"/>
                </a:solidFill>
              </a:rPr>
              <a:t>	</a:t>
            </a:r>
            <a:r>
              <a:rPr lang="tr-TR" sz="1400" b="1" dirty="0" smtClean="0">
                <a:solidFill>
                  <a:schemeClr val="tx1"/>
                </a:solidFill>
              </a:rPr>
              <a:t>     33.219.521.84</a:t>
            </a:r>
            <a:r>
              <a:rPr lang="tr-TR" sz="1400" b="1" dirty="0">
                <a:solidFill>
                  <a:schemeClr val="tx1"/>
                </a:solidFill>
              </a:rPr>
              <a:t>	</a:t>
            </a:r>
            <a:r>
              <a:rPr lang="tr-TR" sz="1400" b="1" dirty="0" smtClean="0">
                <a:solidFill>
                  <a:schemeClr val="tx1"/>
                </a:solidFill>
              </a:rPr>
              <a:t>17.844.647.77</a:t>
            </a:r>
            <a:r>
              <a:rPr lang="tr-TR" sz="1400" b="1" dirty="0">
                <a:solidFill>
                  <a:schemeClr val="tx1"/>
                </a:solidFill>
              </a:rPr>
              <a:t>	       % 53</a:t>
            </a:r>
          </a:p>
          <a:p>
            <a:pPr algn="l" fontAlgn="auto">
              <a:spcAft>
                <a:spcPts val="0"/>
              </a:spcAft>
              <a:buFont typeface="Arial" panose="020B0604020202020204" pitchFamily="34" charset="0"/>
              <a:buNone/>
              <a:defRPr/>
            </a:pPr>
            <a:r>
              <a:rPr lang="tr-TR" sz="1400" b="1" dirty="0" smtClean="0">
                <a:solidFill>
                  <a:schemeClr val="tx1"/>
                </a:solidFill>
              </a:rPr>
              <a:t>31.12.2011</a:t>
            </a:r>
            <a:r>
              <a:rPr lang="tr-TR" sz="1400" b="1" dirty="0">
                <a:solidFill>
                  <a:schemeClr val="tx1"/>
                </a:solidFill>
              </a:rPr>
              <a:t>	      41.585.504.35	</a:t>
            </a:r>
            <a:r>
              <a:rPr lang="tr-TR" sz="1400" b="1" dirty="0" smtClean="0">
                <a:solidFill>
                  <a:schemeClr val="tx1"/>
                </a:solidFill>
              </a:rPr>
              <a:t>23.321.565.74        </a:t>
            </a:r>
            <a:r>
              <a:rPr lang="tr-TR" sz="1400" b="1" dirty="0">
                <a:solidFill>
                  <a:schemeClr val="tx1"/>
                </a:solidFill>
              </a:rPr>
              <a:t>	       % 56     </a:t>
            </a:r>
          </a:p>
          <a:p>
            <a:pPr algn="l" fontAlgn="auto">
              <a:spcAft>
                <a:spcPts val="0"/>
              </a:spcAft>
              <a:buFont typeface="Arial" panose="020B0604020202020204" pitchFamily="34" charset="0"/>
              <a:buNone/>
              <a:defRPr/>
            </a:pPr>
            <a:r>
              <a:rPr lang="tr-TR" sz="1400" b="1" dirty="0" smtClean="0">
                <a:solidFill>
                  <a:schemeClr val="tx1"/>
                </a:solidFill>
              </a:rPr>
              <a:t>31.12.2013         </a:t>
            </a:r>
            <a:r>
              <a:rPr lang="tr-TR" sz="1400" b="1" dirty="0">
                <a:solidFill>
                  <a:schemeClr val="tx1"/>
                </a:solidFill>
              </a:rPr>
              <a:t>49.618.740,48             </a:t>
            </a:r>
            <a:r>
              <a:rPr lang="tr-TR" sz="1400" b="1" dirty="0" smtClean="0">
                <a:solidFill>
                  <a:schemeClr val="tx1"/>
                </a:solidFill>
              </a:rPr>
              <a:t>26.407.114,27                           % </a:t>
            </a:r>
            <a:r>
              <a:rPr lang="tr-TR" sz="1400" b="1" dirty="0">
                <a:solidFill>
                  <a:schemeClr val="tx1"/>
                </a:solidFill>
              </a:rPr>
              <a:t>53</a:t>
            </a:r>
          </a:p>
          <a:p>
            <a:pPr algn="l" fontAlgn="auto">
              <a:spcAft>
                <a:spcPts val="0"/>
              </a:spcAft>
              <a:buFont typeface="Arial" panose="020B0604020202020204" pitchFamily="34" charset="0"/>
              <a:buNone/>
              <a:defRPr/>
            </a:pPr>
            <a:r>
              <a:rPr lang="tr-TR" sz="1400" b="1" u="sng" dirty="0" smtClean="0">
                <a:solidFill>
                  <a:schemeClr val="tx1"/>
                </a:solidFill>
              </a:rPr>
              <a:t>31.12.2015         61.569.872,92             29.935.541,49                           % 48 </a:t>
            </a: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95288" y="333375"/>
            <a:ext cx="8569325" cy="6048375"/>
          </a:xfrm>
        </p:spPr>
        <p:txBody>
          <a:bodyPr rtlCol="0">
            <a:normAutofit fontScale="25000" lnSpcReduction="20000"/>
          </a:bodyPr>
          <a:lstStyle/>
          <a:p>
            <a:pPr fontAlgn="auto">
              <a:spcAft>
                <a:spcPts val="0"/>
              </a:spcAft>
              <a:buFont typeface="Arial" panose="020B0604020202020204" pitchFamily="34" charset="0"/>
              <a:buNone/>
              <a:defRPr/>
            </a:pPr>
            <a:r>
              <a:rPr lang="tr-TR" sz="16000" b="1" dirty="0" smtClean="0">
                <a:solidFill>
                  <a:srgbClr val="FF0000"/>
                </a:solidFill>
                <a:latin typeface="Times New Roman" pitchFamily="18" charset="0"/>
                <a:cs typeface="Times New Roman" pitchFamily="18" charset="0"/>
              </a:rPr>
              <a:t>MAHALLİ İDARELER</a:t>
            </a:r>
          </a:p>
          <a:p>
            <a:pPr algn="l" fontAlgn="auto">
              <a:spcAft>
                <a:spcPts val="0"/>
              </a:spcAft>
              <a:buFont typeface="Arial" panose="020B0604020202020204" pitchFamily="34" charset="0"/>
              <a:buNone/>
              <a:defRPr/>
            </a:pPr>
            <a:endParaRPr lang="tr-TR" sz="2200" b="1" u="sng" dirty="0" smtClean="0">
              <a:solidFill>
                <a:srgbClr val="FF0000"/>
              </a:solidFill>
            </a:endParaRPr>
          </a:p>
          <a:p>
            <a:pPr algn="l" fontAlgn="auto">
              <a:spcAft>
                <a:spcPts val="0"/>
              </a:spcAft>
              <a:buFont typeface="Arial" panose="020B0604020202020204" pitchFamily="34" charset="0"/>
              <a:buNone/>
              <a:defRPr/>
            </a:pPr>
            <a:endParaRPr lang="tr-TR" sz="4000" b="1" u="sng" dirty="0" smtClean="0">
              <a:solidFill>
                <a:srgbClr val="FF0000"/>
              </a:solidFill>
            </a:endParaRPr>
          </a:p>
          <a:p>
            <a:pPr algn="l" fontAlgn="auto">
              <a:spcAft>
                <a:spcPts val="0"/>
              </a:spcAft>
              <a:buFont typeface="Arial" panose="020B0604020202020204" pitchFamily="34" charset="0"/>
              <a:buNone/>
              <a:defRPr/>
            </a:pPr>
            <a:endParaRPr lang="tr-TR" sz="4000" b="1" u="sng" dirty="0">
              <a:solidFill>
                <a:srgbClr val="FF0000"/>
              </a:solidFill>
            </a:endParaRPr>
          </a:p>
          <a:p>
            <a:pPr algn="l" fontAlgn="auto">
              <a:spcAft>
                <a:spcPts val="0"/>
              </a:spcAft>
              <a:buFont typeface="Arial" panose="020B0604020202020204" pitchFamily="34" charset="0"/>
              <a:buNone/>
              <a:defRPr/>
            </a:pPr>
            <a:r>
              <a:rPr lang="tr-TR" sz="7200" b="1" u="sng" dirty="0" smtClean="0">
                <a:solidFill>
                  <a:srgbClr val="FF0000"/>
                </a:solidFill>
                <a:latin typeface="Times New Roman" pitchFamily="18" charset="0"/>
                <a:cs typeface="Times New Roman" pitchFamily="18" charset="0"/>
              </a:rPr>
              <a:t>Dinar Belediye Başkanlığı:</a:t>
            </a: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BELEDİYE TEŞKİLATININ	:</a:t>
            </a: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Kuruluş Tarihi	</a:t>
            </a:r>
            <a:r>
              <a:rPr lang="tr-TR" sz="4800" b="1" dirty="0" smtClean="0">
                <a:solidFill>
                  <a:schemeClr val="tx1"/>
                </a:solidFill>
                <a:latin typeface="Times New Roman" pitchFamily="18" charset="0"/>
                <a:cs typeface="Times New Roman" pitchFamily="18" charset="0"/>
              </a:rPr>
              <a:t>	: </a:t>
            </a:r>
            <a:r>
              <a:rPr lang="tr-TR" sz="4800" b="1" dirty="0">
                <a:solidFill>
                  <a:schemeClr val="tx1"/>
                </a:solidFill>
                <a:latin typeface="Times New Roman" pitchFamily="18" charset="0"/>
                <a:cs typeface="Times New Roman" pitchFamily="18" charset="0"/>
              </a:rPr>
              <a:t>1874</a:t>
            </a: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Personel Sayısı	</a:t>
            </a:r>
            <a:r>
              <a:rPr lang="tr-TR" sz="4800" b="1" dirty="0" smtClean="0">
                <a:solidFill>
                  <a:schemeClr val="tx1"/>
                </a:solidFill>
                <a:latin typeface="Times New Roman" pitchFamily="18" charset="0"/>
                <a:cs typeface="Times New Roman" pitchFamily="18" charset="0"/>
              </a:rPr>
              <a:t>	: 46 </a:t>
            </a:r>
            <a:r>
              <a:rPr lang="tr-TR" sz="4800" b="1" dirty="0">
                <a:solidFill>
                  <a:schemeClr val="tx1"/>
                </a:solidFill>
                <a:latin typeface="Times New Roman" pitchFamily="18" charset="0"/>
                <a:cs typeface="Times New Roman" pitchFamily="18" charset="0"/>
              </a:rPr>
              <a:t>Memur </a:t>
            </a:r>
            <a:r>
              <a:rPr lang="tr-TR" sz="4800" b="1" dirty="0" smtClean="0">
                <a:solidFill>
                  <a:schemeClr val="tx1"/>
                </a:solidFill>
                <a:latin typeface="Times New Roman" pitchFamily="18" charset="0"/>
                <a:cs typeface="Times New Roman" pitchFamily="18" charset="0"/>
              </a:rPr>
              <a:t>80 </a:t>
            </a:r>
            <a:r>
              <a:rPr lang="tr-TR" sz="4800" b="1" dirty="0">
                <a:solidFill>
                  <a:schemeClr val="tx1"/>
                </a:solidFill>
                <a:latin typeface="Times New Roman" pitchFamily="18" charset="0"/>
                <a:cs typeface="Times New Roman" pitchFamily="18" charset="0"/>
              </a:rPr>
              <a:t>İşçi</a:t>
            </a: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Toplam Nüfus                        </a:t>
            </a:r>
            <a:r>
              <a:rPr lang="tr-TR" sz="4800" b="1" dirty="0" smtClean="0">
                <a:solidFill>
                  <a:schemeClr val="tx1"/>
                </a:solidFill>
                <a:latin typeface="Times New Roman" pitchFamily="18" charset="0"/>
                <a:cs typeface="Times New Roman" pitchFamily="18" charset="0"/>
              </a:rPr>
              <a:t>	: 24.777</a:t>
            </a:r>
          </a:p>
          <a:p>
            <a:pPr algn="l" fontAlgn="auto">
              <a:spcAft>
                <a:spcPts val="0"/>
              </a:spcAft>
              <a:buFont typeface="Arial" panose="020B0604020202020204" pitchFamily="34" charset="0"/>
              <a:buNone/>
              <a:defRPr/>
            </a:pPr>
            <a:r>
              <a:rPr lang="tr-TR" sz="4800" b="1" dirty="0" smtClean="0">
                <a:solidFill>
                  <a:schemeClr val="tx1"/>
                </a:solidFill>
                <a:latin typeface="Times New Roman" pitchFamily="18" charset="0"/>
                <a:cs typeface="Times New Roman" pitchFamily="18" charset="0"/>
              </a:rPr>
              <a:t>Mahalle Sayısı		: 28</a:t>
            </a:r>
          </a:p>
          <a:p>
            <a:pPr algn="l" fontAlgn="auto">
              <a:spcAft>
                <a:spcPts val="0"/>
              </a:spcAft>
              <a:buFont typeface="Arial" panose="020B0604020202020204" pitchFamily="34" charset="0"/>
              <a:buNone/>
              <a:defRPr/>
            </a:pPr>
            <a:endParaRPr lang="tr-TR" sz="4800" b="1" dirty="0" smtClean="0">
              <a:solidFill>
                <a:schemeClr val="tx1"/>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r>
              <a:rPr lang="tr-TR" sz="7200" b="1" u="sng" dirty="0" smtClean="0">
                <a:solidFill>
                  <a:srgbClr val="FF0000"/>
                </a:solidFill>
                <a:latin typeface="Times New Roman" pitchFamily="18" charset="0"/>
                <a:cs typeface="Times New Roman" pitchFamily="18" charset="0"/>
              </a:rPr>
              <a:t>Haydarlı Belediyesi:</a:t>
            </a:r>
            <a:endParaRPr lang="tr-TR" sz="7200" b="1" dirty="0">
              <a:solidFill>
                <a:srgbClr val="FF0000"/>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BELEDİYE TEŞKİLATININ	:</a:t>
            </a: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Kuruluş Tarihi		</a:t>
            </a:r>
            <a:r>
              <a:rPr lang="tr-TR" sz="4800" b="1" dirty="0" smtClean="0">
                <a:solidFill>
                  <a:schemeClr val="tx1"/>
                </a:solidFill>
                <a:latin typeface="Times New Roman" pitchFamily="18" charset="0"/>
                <a:cs typeface="Times New Roman" pitchFamily="18" charset="0"/>
              </a:rPr>
              <a:t>: </a:t>
            </a:r>
            <a:r>
              <a:rPr lang="tr-TR" sz="4800" b="1" dirty="0">
                <a:solidFill>
                  <a:schemeClr val="tx1"/>
                </a:solidFill>
                <a:latin typeface="Times New Roman" pitchFamily="18" charset="0"/>
                <a:cs typeface="Times New Roman" pitchFamily="18" charset="0"/>
              </a:rPr>
              <a:t>1963</a:t>
            </a: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Personel Sayısı	</a:t>
            </a:r>
            <a:r>
              <a:rPr lang="tr-TR" sz="4800" b="1" dirty="0" smtClean="0">
                <a:solidFill>
                  <a:schemeClr val="tx1"/>
                </a:solidFill>
                <a:latin typeface="Times New Roman" pitchFamily="18" charset="0"/>
                <a:cs typeface="Times New Roman" pitchFamily="18" charset="0"/>
              </a:rPr>
              <a:t>	: 8 </a:t>
            </a:r>
            <a:r>
              <a:rPr lang="tr-TR" sz="4800" b="1" dirty="0">
                <a:solidFill>
                  <a:schemeClr val="tx1"/>
                </a:solidFill>
                <a:latin typeface="Times New Roman" pitchFamily="18" charset="0"/>
                <a:cs typeface="Times New Roman" pitchFamily="18" charset="0"/>
              </a:rPr>
              <a:t>Memur </a:t>
            </a:r>
            <a:r>
              <a:rPr lang="tr-TR" sz="4800" b="1" dirty="0" smtClean="0">
                <a:solidFill>
                  <a:schemeClr val="tx1"/>
                </a:solidFill>
                <a:latin typeface="Times New Roman" pitchFamily="18" charset="0"/>
                <a:cs typeface="Times New Roman" pitchFamily="18" charset="0"/>
              </a:rPr>
              <a:t>9 </a:t>
            </a:r>
            <a:r>
              <a:rPr lang="tr-TR" sz="4800" b="1" dirty="0">
                <a:solidFill>
                  <a:schemeClr val="tx1"/>
                </a:solidFill>
                <a:latin typeface="Times New Roman" pitchFamily="18" charset="0"/>
                <a:cs typeface="Times New Roman" pitchFamily="18" charset="0"/>
              </a:rPr>
              <a:t>İşçi</a:t>
            </a: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Toplam Nüfus                          </a:t>
            </a:r>
            <a:r>
              <a:rPr lang="tr-TR" sz="4800" b="1" dirty="0" smtClean="0">
                <a:solidFill>
                  <a:schemeClr val="tx1"/>
                </a:solidFill>
                <a:latin typeface="Times New Roman" pitchFamily="18" charset="0"/>
                <a:cs typeface="Times New Roman" pitchFamily="18" charset="0"/>
              </a:rPr>
              <a:t>	: 2092</a:t>
            </a: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Mahalle Sayısı		</a:t>
            </a:r>
            <a:r>
              <a:rPr lang="tr-TR" sz="4800" b="1" dirty="0" smtClean="0">
                <a:solidFill>
                  <a:schemeClr val="tx1"/>
                </a:solidFill>
                <a:latin typeface="Times New Roman" pitchFamily="18" charset="0"/>
                <a:cs typeface="Times New Roman" pitchFamily="18" charset="0"/>
              </a:rPr>
              <a:t>: 7</a:t>
            </a:r>
            <a:endParaRPr lang="tr-TR" sz="4800" b="1" dirty="0">
              <a:solidFill>
                <a:schemeClr val="tx1"/>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endParaRPr lang="tr-TR" sz="4800" b="1" dirty="0" smtClean="0">
              <a:solidFill>
                <a:schemeClr val="tx1"/>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endParaRPr lang="tr-TR" sz="4800" b="1" dirty="0">
              <a:solidFill>
                <a:schemeClr val="tx1"/>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r>
              <a:rPr lang="tr-TR" sz="7200" b="1" u="sng" dirty="0" smtClean="0">
                <a:solidFill>
                  <a:srgbClr val="FF0000"/>
                </a:solidFill>
                <a:latin typeface="Times New Roman" pitchFamily="18" charset="0"/>
                <a:cs typeface="Times New Roman" pitchFamily="18" charset="0"/>
              </a:rPr>
              <a:t>Tatarlı Belediyesi:</a:t>
            </a:r>
            <a:endParaRPr lang="tr-TR" sz="7200" b="1" dirty="0">
              <a:solidFill>
                <a:srgbClr val="FF0000"/>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BELEDİYE TEŞKİLATININ	:</a:t>
            </a: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Kuruluş Tarihi		</a:t>
            </a:r>
            <a:r>
              <a:rPr lang="tr-TR" sz="4800" b="1" dirty="0" smtClean="0">
                <a:solidFill>
                  <a:schemeClr val="tx1"/>
                </a:solidFill>
                <a:latin typeface="Times New Roman" pitchFamily="18" charset="0"/>
                <a:cs typeface="Times New Roman" pitchFamily="18" charset="0"/>
              </a:rPr>
              <a:t>: </a:t>
            </a:r>
            <a:r>
              <a:rPr lang="tr-TR" sz="4800" b="1" dirty="0">
                <a:solidFill>
                  <a:schemeClr val="tx1"/>
                </a:solidFill>
                <a:latin typeface="Times New Roman" pitchFamily="18" charset="0"/>
                <a:cs typeface="Times New Roman" pitchFamily="18" charset="0"/>
              </a:rPr>
              <a:t>1966</a:t>
            </a: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Personel Sayısı	</a:t>
            </a:r>
            <a:r>
              <a:rPr lang="tr-TR" sz="4800" b="1" dirty="0" smtClean="0">
                <a:solidFill>
                  <a:schemeClr val="tx1"/>
                </a:solidFill>
                <a:latin typeface="Times New Roman" pitchFamily="18" charset="0"/>
                <a:cs typeface="Times New Roman" pitchFamily="18" charset="0"/>
              </a:rPr>
              <a:t>	: </a:t>
            </a:r>
            <a:r>
              <a:rPr lang="tr-TR" sz="4800" b="1" dirty="0">
                <a:solidFill>
                  <a:schemeClr val="tx1"/>
                </a:solidFill>
                <a:latin typeface="Times New Roman" pitchFamily="18" charset="0"/>
                <a:cs typeface="Times New Roman" pitchFamily="18" charset="0"/>
              </a:rPr>
              <a:t>9 Memur 11 İşçi</a:t>
            </a: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Toplam Nüfus                          </a:t>
            </a:r>
            <a:r>
              <a:rPr lang="tr-TR" sz="4800" b="1" dirty="0" smtClean="0">
                <a:solidFill>
                  <a:schemeClr val="tx1"/>
                </a:solidFill>
                <a:latin typeface="Times New Roman" pitchFamily="18" charset="0"/>
                <a:cs typeface="Times New Roman" pitchFamily="18" charset="0"/>
              </a:rPr>
              <a:t> 	: 2953</a:t>
            </a:r>
          </a:p>
          <a:p>
            <a:pPr algn="l" fontAlgn="auto">
              <a:spcAft>
                <a:spcPts val="0"/>
              </a:spcAft>
              <a:buFont typeface="Arial" panose="020B0604020202020204" pitchFamily="34" charset="0"/>
              <a:buNone/>
              <a:defRPr/>
            </a:pPr>
            <a:r>
              <a:rPr lang="tr-TR" sz="4800" b="1" dirty="0">
                <a:solidFill>
                  <a:schemeClr val="tx1"/>
                </a:solidFill>
                <a:latin typeface="Times New Roman" pitchFamily="18" charset="0"/>
                <a:cs typeface="Times New Roman" pitchFamily="18" charset="0"/>
              </a:rPr>
              <a:t>Mahalle Sayısı		: </a:t>
            </a:r>
            <a:r>
              <a:rPr lang="tr-TR" sz="4800" b="1" dirty="0" smtClean="0">
                <a:solidFill>
                  <a:schemeClr val="tx1"/>
                </a:solidFill>
                <a:latin typeface="Times New Roman" pitchFamily="18" charset="0"/>
                <a:cs typeface="Times New Roman" pitchFamily="18" charset="0"/>
              </a:rPr>
              <a:t>6</a:t>
            </a:r>
            <a:endParaRPr lang="tr-TR" sz="4800" b="1" dirty="0">
              <a:solidFill>
                <a:schemeClr val="tx1"/>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endParaRPr lang="tr-TR" sz="4800" dirty="0">
              <a:solidFill>
                <a:schemeClr val="tx1"/>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endParaRPr lang="tr-TR" sz="1800" dirty="0">
              <a:solidFill>
                <a:schemeClr val="tx1"/>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r>
              <a:rPr lang="tr-TR" sz="5600" b="1" u="sng" dirty="0" smtClean="0">
                <a:solidFill>
                  <a:srgbClr val="FF0000"/>
                </a:solidFill>
                <a:latin typeface="Times New Roman" pitchFamily="18" charset="0"/>
                <a:cs typeface="Times New Roman" pitchFamily="18" charset="0"/>
              </a:rPr>
              <a:t>Köyler		:</a:t>
            </a:r>
            <a:endParaRPr lang="tr-TR" sz="5600" b="1" u="sng" dirty="0">
              <a:solidFill>
                <a:srgbClr val="FF0000"/>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r>
              <a:rPr lang="tr-TR" sz="5600" b="1" dirty="0" smtClean="0">
                <a:solidFill>
                  <a:schemeClr val="tx1"/>
                </a:solidFill>
                <a:latin typeface="Times New Roman" pitchFamily="18" charset="0"/>
                <a:cs typeface="Times New Roman" pitchFamily="18" charset="0"/>
              </a:rPr>
              <a:t>	Kaymakamlığımıza </a:t>
            </a:r>
            <a:r>
              <a:rPr lang="tr-TR" sz="5600" b="1" dirty="0">
                <a:solidFill>
                  <a:schemeClr val="tx1"/>
                </a:solidFill>
                <a:latin typeface="Times New Roman" pitchFamily="18" charset="0"/>
                <a:cs typeface="Times New Roman" pitchFamily="18" charset="0"/>
              </a:rPr>
              <a:t>bağlı 60 köy bulunmaktadır. Köylerimizde ulaşımın tamamı asfalt yollarla sağlanmaktadır. </a:t>
            </a:r>
          </a:p>
          <a:p>
            <a:pPr algn="l" fontAlgn="auto">
              <a:spcAft>
                <a:spcPts val="0"/>
              </a:spcAft>
              <a:buFont typeface="Arial" panose="020B0604020202020204" pitchFamily="34" charset="0"/>
              <a:buNone/>
              <a:defRPr/>
            </a:pPr>
            <a:endParaRPr lang="tr-TR" sz="4400" dirty="0">
              <a:solidFill>
                <a:srgbClr val="FF0000"/>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r>
              <a:rPr lang="tr-TR" sz="1200" dirty="0">
                <a:latin typeface="Times New Roman" pitchFamily="18" charset="0"/>
                <a:cs typeface="Times New Roman" pitchFamily="18" charset="0"/>
              </a:rPr>
              <a:t>         </a:t>
            </a:r>
            <a:endParaRPr lang="tr-TR" sz="4400" b="1" dirty="0">
              <a:solidFill>
                <a:srgbClr val="FF0000"/>
              </a:solidFill>
              <a:latin typeface="Times New Roman" pitchFamily="18" charset="0"/>
              <a:cs typeface="Times New Roman" pitchFamily="18" charset="0"/>
            </a:endParaRPr>
          </a:p>
          <a:p>
            <a:pPr algn="l" fontAlgn="auto">
              <a:spcAft>
                <a:spcPts val="0"/>
              </a:spcAft>
              <a:buFont typeface="Arial" panose="020B0604020202020204" pitchFamily="34" charset="0"/>
              <a:buNone/>
              <a:defRPr/>
            </a:pPr>
            <a:r>
              <a:rPr lang="tr-TR" sz="3500" b="1" dirty="0">
                <a:solidFill>
                  <a:schemeClr val="tx1"/>
                </a:solidFill>
                <a:latin typeface="Times New Roman" pitchFamily="18" charset="0"/>
                <a:cs typeface="Times New Roman" pitchFamily="18" charset="0"/>
              </a:rPr>
              <a:t> </a:t>
            </a:r>
            <a:endParaRPr lang="tr-TR" sz="3000" b="1" dirty="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Başlık 1"/>
          <p:cNvSpPr>
            <a:spLocks noGrp="1"/>
          </p:cNvSpPr>
          <p:nvPr>
            <p:ph type="ctrTitle"/>
          </p:nvPr>
        </p:nvSpPr>
        <p:spPr>
          <a:xfrm>
            <a:off x="827088" y="-26988"/>
            <a:ext cx="7772400" cy="719138"/>
          </a:xfrm>
        </p:spPr>
        <p:txBody>
          <a:bodyPr/>
          <a:lstStyle/>
          <a:p>
            <a:r>
              <a:rPr lang="tr-TR" sz="4000" b="1" dirty="0" smtClean="0">
                <a:solidFill>
                  <a:srgbClr val="FF0000"/>
                </a:solidFill>
                <a:latin typeface="Times New Roman" pitchFamily="18" charset="0"/>
                <a:cs typeface="Times New Roman" pitchFamily="18" charset="0"/>
              </a:rPr>
              <a:t>ASAYİŞ DURUMU</a:t>
            </a:r>
          </a:p>
        </p:txBody>
      </p:sp>
      <p:sp>
        <p:nvSpPr>
          <p:cNvPr id="40962" name="Alt Başlık 2"/>
          <p:cNvSpPr>
            <a:spLocks noGrp="1"/>
          </p:cNvSpPr>
          <p:nvPr>
            <p:ph type="subTitle" idx="1"/>
          </p:nvPr>
        </p:nvSpPr>
        <p:spPr>
          <a:xfrm>
            <a:off x="395288" y="620713"/>
            <a:ext cx="8569325" cy="5832475"/>
          </a:xfrm>
        </p:spPr>
        <p:txBody>
          <a:bodyPr/>
          <a:lstStyle/>
          <a:p>
            <a:pPr algn="just"/>
            <a:r>
              <a:rPr lang="tr-TR" sz="1400" b="1" dirty="0" smtClean="0">
                <a:solidFill>
                  <a:srgbClr val="002060"/>
                </a:solidFill>
              </a:rPr>
              <a:t>	</a:t>
            </a:r>
          </a:p>
          <a:p>
            <a:pPr algn="just"/>
            <a:r>
              <a:rPr lang="tr-TR" sz="1600" b="1" dirty="0" smtClean="0">
                <a:solidFill>
                  <a:schemeClr val="tx1"/>
                </a:solidFill>
              </a:rPr>
              <a:t> </a:t>
            </a:r>
            <a:r>
              <a:rPr lang="tr-TR" sz="1600" b="1" dirty="0" smtClean="0">
                <a:solidFill>
                  <a:srgbClr val="FF0000"/>
                </a:solidFill>
                <a:latin typeface="Times New Roman" pitchFamily="18" charset="0"/>
                <a:cs typeface="Times New Roman" pitchFamily="18" charset="0"/>
              </a:rPr>
              <a:t>İLÇE JANDARMA KOMUTANLIĞI    </a:t>
            </a:r>
          </a:p>
          <a:p>
            <a:pPr algn="just"/>
            <a:endParaRPr lang="tr-TR" sz="1600" b="1" dirty="0" smtClean="0">
              <a:solidFill>
                <a:srgbClr val="FF0000"/>
              </a:solidFill>
              <a:latin typeface="Times New Roman" pitchFamily="18" charset="0"/>
              <a:cs typeface="Times New Roman" pitchFamily="18" charset="0"/>
            </a:endParaRPr>
          </a:p>
          <a:p>
            <a:pPr algn="just"/>
            <a:r>
              <a:rPr lang="tr-TR" sz="1600" b="1" dirty="0" smtClean="0">
                <a:solidFill>
                  <a:schemeClr val="tx1"/>
                </a:solidFill>
                <a:latin typeface="Times New Roman" pitchFamily="18" charset="0"/>
                <a:cs typeface="Times New Roman" pitchFamily="18" charset="0"/>
              </a:rPr>
              <a:t>Personel Durumu   :	(1)Subay, ( 22 ) Astsubay, ( 20 ) Uzman Jandarma</a:t>
            </a:r>
          </a:p>
          <a:p>
            <a:pPr algn="just"/>
            <a:r>
              <a:rPr lang="tr-TR" sz="1600" b="1" dirty="0" smtClean="0">
                <a:solidFill>
                  <a:schemeClr val="tx1"/>
                </a:solidFill>
                <a:latin typeface="Times New Roman" pitchFamily="18" charset="0"/>
                <a:cs typeface="Times New Roman" pitchFamily="18" charset="0"/>
              </a:rPr>
              <a:t>Çavuş, ( 62 ) Erbaş Ve Erdir. Haydarlı, Tatarlı, </a:t>
            </a:r>
            <a:r>
              <a:rPr lang="tr-TR" sz="1600" b="1" dirty="0" err="1" smtClean="0">
                <a:solidFill>
                  <a:schemeClr val="tx1"/>
                </a:solidFill>
                <a:latin typeface="Times New Roman" pitchFamily="18" charset="0"/>
                <a:cs typeface="Times New Roman" pitchFamily="18" charset="0"/>
              </a:rPr>
              <a:t>Uluköy</a:t>
            </a:r>
            <a:r>
              <a:rPr lang="tr-TR" sz="1600" b="1" dirty="0" smtClean="0">
                <a:solidFill>
                  <a:schemeClr val="tx1"/>
                </a:solidFill>
                <a:latin typeface="Times New Roman" pitchFamily="18" charset="0"/>
                <a:cs typeface="Times New Roman" pitchFamily="18" charset="0"/>
              </a:rPr>
              <a:t> Kasabalarında İç Güvenlik Karakolu Ve Dinar T Tipi Cezaevi Güvenliğinden Sorumlu Cezaevi Jandarma Karakol Komutanlığı Mevcuttur. Araç Mevcudu ( 16 ) </a:t>
            </a:r>
            <a:r>
              <a:rPr lang="tr-TR" sz="1600" b="1" dirty="0" err="1" smtClean="0">
                <a:solidFill>
                  <a:schemeClr val="tx1"/>
                </a:solidFill>
                <a:latin typeface="Times New Roman" pitchFamily="18" charset="0"/>
                <a:cs typeface="Times New Roman" pitchFamily="18" charset="0"/>
              </a:rPr>
              <a:t>dır</a:t>
            </a:r>
            <a:r>
              <a:rPr lang="tr-TR" sz="1600" b="1" dirty="0" smtClean="0">
                <a:solidFill>
                  <a:schemeClr val="tx1"/>
                </a:solidFill>
                <a:latin typeface="Times New Roman" pitchFamily="18" charset="0"/>
                <a:cs typeface="Times New Roman" pitchFamily="18" charset="0"/>
              </a:rPr>
              <a:t>.</a:t>
            </a:r>
          </a:p>
          <a:p>
            <a:pPr algn="just"/>
            <a:endParaRPr lang="tr-TR" sz="1600" b="1" dirty="0" smtClean="0">
              <a:solidFill>
                <a:schemeClr val="tx1"/>
              </a:solidFill>
              <a:latin typeface="Times New Roman" pitchFamily="18" charset="0"/>
              <a:cs typeface="Times New Roman" pitchFamily="18" charset="0"/>
            </a:endParaRPr>
          </a:p>
          <a:p>
            <a:pPr algn="just"/>
            <a:r>
              <a:rPr lang="tr-TR" sz="1600" b="1" dirty="0" smtClean="0">
                <a:solidFill>
                  <a:schemeClr val="tx1"/>
                </a:solidFill>
                <a:latin typeface="Times New Roman" pitchFamily="18" charset="0"/>
                <a:cs typeface="Times New Roman" pitchFamily="18" charset="0"/>
              </a:rPr>
              <a:t> </a:t>
            </a:r>
          </a:p>
          <a:p>
            <a:pPr algn="just"/>
            <a:r>
              <a:rPr lang="tr-TR" sz="1600" b="1" dirty="0" smtClean="0">
                <a:solidFill>
                  <a:schemeClr val="tx1"/>
                </a:solidFill>
                <a:latin typeface="Times New Roman" pitchFamily="18" charset="0"/>
                <a:cs typeface="Times New Roman" pitchFamily="18" charset="0"/>
              </a:rPr>
              <a:t>2015 Yılı Yıl Sonu İtibariyle ( 238 ) Asayiş Olayı, (107) Takibi Gereken Olaylar,  (24) Adet Kaçakçılık Olayı Ve (35) Kabahatler Olmak Üzere Toplam   ( 405 ) Adet Olay Meydana Gelmiştir. 2014 Yılında ise İlçe Jandarma Komutanlığı Sorumluluk Bölgesinde 563 Olay Meydana Gelmiştir.</a:t>
            </a:r>
          </a:p>
          <a:p>
            <a:pPr algn="just"/>
            <a:endParaRPr lang="tr-TR" sz="1600" b="1" dirty="0" smtClean="0">
              <a:solidFill>
                <a:schemeClr val="tx1"/>
              </a:solidFill>
              <a:latin typeface="Times New Roman" pitchFamily="18" charset="0"/>
              <a:cs typeface="Times New Roman" pitchFamily="18" charset="0"/>
            </a:endParaRPr>
          </a:p>
          <a:p>
            <a:pPr algn="just"/>
            <a:r>
              <a:rPr lang="tr-TR" sz="1600" b="1" dirty="0" smtClean="0">
                <a:solidFill>
                  <a:schemeClr val="tx1"/>
                </a:solidFill>
                <a:latin typeface="Times New Roman" pitchFamily="18" charset="0"/>
                <a:cs typeface="Times New Roman" pitchFamily="18" charset="0"/>
              </a:rPr>
              <a:t> Dinar T Tipi Kapalı Cezaevi 21.09.2013 Tarihinde Faaliyete Geçmiştir. </a:t>
            </a:r>
          </a:p>
          <a:p>
            <a:pPr algn="just"/>
            <a:r>
              <a:rPr lang="tr-TR" sz="1600" b="1" dirty="0" smtClean="0">
                <a:solidFill>
                  <a:schemeClr val="tx1"/>
                </a:solidFill>
                <a:latin typeface="Times New Roman" pitchFamily="18" charset="0"/>
                <a:cs typeface="Times New Roman" pitchFamily="18" charset="0"/>
              </a:rPr>
              <a:t>Cezaevinde 14 Açık Koğuş 30 Kapalı Koğuş Bulunmakta Olup, 142 Açık Kısım 452 Kapalı Kısım Olmak Üzere Toplam 594 Mahkum Vardır. Cezaevi Güvenliğini İse 6 Kule 135 Gardiyan Ve </a:t>
            </a:r>
            <a:r>
              <a:rPr lang="tr-TR" sz="1600" b="1" smtClean="0">
                <a:solidFill>
                  <a:schemeClr val="tx1"/>
                </a:solidFill>
                <a:latin typeface="Times New Roman" pitchFamily="18" charset="0"/>
                <a:cs typeface="Times New Roman" pitchFamily="18" charset="0"/>
              </a:rPr>
              <a:t>32 (9 </a:t>
            </a:r>
            <a:r>
              <a:rPr lang="tr-TR" sz="1600" b="1" dirty="0" smtClean="0">
                <a:solidFill>
                  <a:schemeClr val="tx1"/>
                </a:solidFill>
                <a:latin typeface="Times New Roman" pitchFamily="18" charset="0"/>
                <a:cs typeface="Times New Roman" pitchFamily="18" charset="0"/>
              </a:rPr>
              <a:t>Adedi Rütbeli) Asker İle Yapılmaktadır.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Başlık 1"/>
          <p:cNvSpPr>
            <a:spLocks noGrp="1"/>
          </p:cNvSpPr>
          <p:nvPr>
            <p:ph type="ctrTitle"/>
          </p:nvPr>
        </p:nvSpPr>
        <p:spPr>
          <a:xfrm>
            <a:off x="827088" y="-26988"/>
            <a:ext cx="7772400" cy="719138"/>
          </a:xfrm>
        </p:spPr>
        <p:txBody>
          <a:bodyPr/>
          <a:lstStyle/>
          <a:p>
            <a:r>
              <a:rPr lang="tr-TR" sz="4000" b="1" dirty="0" smtClean="0">
                <a:solidFill>
                  <a:srgbClr val="FF0000"/>
                </a:solidFill>
                <a:latin typeface="Times New Roman" pitchFamily="18" charset="0"/>
                <a:cs typeface="Times New Roman" pitchFamily="18" charset="0"/>
              </a:rPr>
              <a:t>ASAYİŞ DURUMU</a:t>
            </a:r>
          </a:p>
        </p:txBody>
      </p:sp>
      <p:sp>
        <p:nvSpPr>
          <p:cNvPr id="41986" name="Alt Başlık 2"/>
          <p:cNvSpPr>
            <a:spLocks noGrp="1"/>
          </p:cNvSpPr>
          <p:nvPr>
            <p:ph type="subTitle" idx="1"/>
          </p:nvPr>
        </p:nvSpPr>
        <p:spPr>
          <a:xfrm>
            <a:off x="395288" y="620713"/>
            <a:ext cx="8569325" cy="5832475"/>
          </a:xfrm>
        </p:spPr>
        <p:txBody>
          <a:bodyPr/>
          <a:lstStyle/>
          <a:p>
            <a:pPr algn="just"/>
            <a:r>
              <a:rPr lang="tr-TR" sz="1400" b="1" dirty="0" smtClean="0">
                <a:solidFill>
                  <a:srgbClr val="002060"/>
                </a:solidFill>
              </a:rPr>
              <a:t>	</a:t>
            </a:r>
          </a:p>
          <a:p>
            <a:pPr algn="just"/>
            <a:r>
              <a:rPr lang="tr-TR" sz="1600" b="1" dirty="0" smtClean="0">
                <a:solidFill>
                  <a:schemeClr val="tx1"/>
                </a:solidFill>
              </a:rPr>
              <a:t> </a:t>
            </a:r>
            <a:r>
              <a:rPr lang="tr-TR" sz="1800" b="1" dirty="0" smtClean="0">
                <a:solidFill>
                  <a:srgbClr val="FF0000"/>
                </a:solidFill>
              </a:rPr>
              <a:t>İLÇE EMNİYET MÜDÜRLÜĞÜ</a:t>
            </a:r>
          </a:p>
          <a:p>
            <a:pPr algn="just"/>
            <a:endParaRPr lang="tr-TR" sz="1800" b="1" dirty="0" smtClean="0">
              <a:solidFill>
                <a:srgbClr val="FF0000"/>
              </a:solidFill>
            </a:endParaRPr>
          </a:p>
          <a:p>
            <a:pPr algn="just"/>
            <a:r>
              <a:rPr lang="tr-TR" sz="1800" b="1" dirty="0" smtClean="0">
                <a:solidFill>
                  <a:schemeClr val="tx1"/>
                </a:solidFill>
              </a:rPr>
              <a:t>      	İlçemiz Emniyet Amirliği 07.03.1989 tarihli Bakanlar Kurulu kararı ile Emniyet Müdürlüğüne dönüştürülmüş ve 10.03.1989 tarihinde itibaren İlçe Emniyet Müdürlüğü olarak hizmete başlamıştır. </a:t>
            </a:r>
          </a:p>
          <a:p>
            <a:pPr algn="just"/>
            <a:endParaRPr lang="tr-TR" sz="1800" b="1" dirty="0" smtClean="0">
              <a:solidFill>
                <a:schemeClr val="tx1"/>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3654043363"/>
              </p:ext>
            </p:extLst>
          </p:nvPr>
        </p:nvGraphicFramePr>
        <p:xfrm>
          <a:off x="467544" y="2420888"/>
          <a:ext cx="3384376" cy="3705225"/>
        </p:xfrm>
        <a:graphic>
          <a:graphicData uri="http://schemas.openxmlformats.org/drawingml/2006/table">
            <a:tbl>
              <a:tblPr>
                <a:tableStyleId>{5C22544A-7EE6-4342-B048-85BDC9FD1C3A}</a:tableStyleId>
              </a:tblPr>
              <a:tblGrid>
                <a:gridCol w="1728192"/>
                <a:gridCol w="1656184"/>
              </a:tblGrid>
              <a:tr h="485775">
                <a:tc>
                  <a:txBody>
                    <a:bodyPr/>
                    <a:lstStyle/>
                    <a:p>
                      <a:pPr algn="ctr">
                        <a:lnSpc>
                          <a:spcPct val="107000"/>
                        </a:lnSpc>
                        <a:spcAft>
                          <a:spcPts val="0"/>
                        </a:spcAft>
                      </a:pPr>
                      <a:r>
                        <a:rPr lang="tr-TR" sz="1200" dirty="0">
                          <a:effectLst/>
                        </a:rPr>
                        <a:t>RÜTBESİ</a:t>
                      </a:r>
                      <a:endParaRPr lang="tr-TR" sz="1000" dirty="0">
                        <a:effectLst/>
                        <a:latin typeface="Times New Roman"/>
                        <a:ea typeface="Times New Roman"/>
                      </a:endParaRPr>
                    </a:p>
                  </a:txBody>
                  <a:tcPr marL="0" marR="0" marT="0" marB="0" anchor="ctr"/>
                </a:tc>
                <a:tc>
                  <a:txBody>
                    <a:bodyPr/>
                    <a:lstStyle/>
                    <a:p>
                      <a:pPr algn="ctr">
                        <a:lnSpc>
                          <a:spcPct val="107000"/>
                        </a:lnSpc>
                        <a:spcAft>
                          <a:spcPts val="0"/>
                        </a:spcAft>
                      </a:pPr>
                      <a:r>
                        <a:rPr lang="tr-TR" sz="1200">
                          <a:effectLst/>
                        </a:rPr>
                        <a:t>2015 YILI</a:t>
                      </a:r>
                      <a:endParaRPr lang="tr-TR" sz="1000">
                        <a:effectLst/>
                        <a:latin typeface="Times New Roman"/>
                        <a:ea typeface="Times New Roman"/>
                      </a:endParaRPr>
                    </a:p>
                  </a:txBody>
                  <a:tcPr marL="0" marR="0" marT="0" marB="0" anchor="ctr"/>
                </a:tc>
              </a:tr>
              <a:tr h="409575">
                <a:tc>
                  <a:txBody>
                    <a:bodyPr/>
                    <a:lstStyle/>
                    <a:p>
                      <a:pPr>
                        <a:lnSpc>
                          <a:spcPct val="107000"/>
                        </a:lnSpc>
                        <a:spcAft>
                          <a:spcPts val="0"/>
                        </a:spcAft>
                      </a:pPr>
                      <a:r>
                        <a:rPr lang="tr-TR" sz="1200">
                          <a:effectLst/>
                        </a:rPr>
                        <a:t>Emniyet Müdürü</a:t>
                      </a:r>
                      <a:endParaRPr lang="tr-TR" sz="1000">
                        <a:effectLst/>
                        <a:latin typeface="Times New Roman"/>
                        <a:ea typeface="Times New Roman"/>
                      </a:endParaRPr>
                    </a:p>
                  </a:txBody>
                  <a:tcPr marL="0" marR="0" marT="0" marB="0" anchor="ctr"/>
                </a:tc>
                <a:tc>
                  <a:txBody>
                    <a:bodyPr/>
                    <a:lstStyle/>
                    <a:p>
                      <a:pPr algn="ctr">
                        <a:lnSpc>
                          <a:spcPct val="107000"/>
                        </a:lnSpc>
                        <a:spcAft>
                          <a:spcPts val="0"/>
                        </a:spcAft>
                      </a:pPr>
                      <a:r>
                        <a:rPr lang="tr-TR" sz="1200">
                          <a:effectLst/>
                        </a:rPr>
                        <a:t>1</a:t>
                      </a:r>
                      <a:endParaRPr lang="tr-TR" sz="1000">
                        <a:effectLst/>
                        <a:latin typeface="Times New Roman"/>
                        <a:ea typeface="Times New Roman"/>
                      </a:endParaRPr>
                    </a:p>
                  </a:txBody>
                  <a:tcPr marL="0" marR="0" marT="0" marB="0" anchor="ctr"/>
                </a:tc>
              </a:tr>
              <a:tr h="266700">
                <a:tc>
                  <a:txBody>
                    <a:bodyPr/>
                    <a:lstStyle/>
                    <a:p>
                      <a:pPr>
                        <a:lnSpc>
                          <a:spcPct val="107000"/>
                        </a:lnSpc>
                        <a:spcAft>
                          <a:spcPts val="0"/>
                        </a:spcAft>
                      </a:pPr>
                      <a:r>
                        <a:rPr lang="tr-TR" sz="1200">
                          <a:effectLst/>
                        </a:rPr>
                        <a:t>Emniyet Amiri</a:t>
                      </a:r>
                      <a:endParaRPr lang="tr-TR" sz="1000">
                        <a:effectLst/>
                        <a:latin typeface="Times New Roman"/>
                        <a:ea typeface="Times New Roman"/>
                      </a:endParaRPr>
                    </a:p>
                  </a:txBody>
                  <a:tcPr marL="0" marR="0" marT="0" marB="0" anchor="ctr"/>
                </a:tc>
                <a:tc>
                  <a:txBody>
                    <a:bodyPr/>
                    <a:lstStyle/>
                    <a:p>
                      <a:pPr algn="ctr">
                        <a:lnSpc>
                          <a:spcPct val="107000"/>
                        </a:lnSpc>
                        <a:spcAft>
                          <a:spcPts val="0"/>
                        </a:spcAft>
                      </a:pPr>
                      <a:r>
                        <a:rPr lang="tr-TR" sz="1200">
                          <a:effectLst/>
                        </a:rPr>
                        <a:t>1</a:t>
                      </a:r>
                      <a:endParaRPr lang="tr-TR" sz="1000">
                        <a:effectLst/>
                        <a:latin typeface="Times New Roman"/>
                        <a:ea typeface="Times New Roman"/>
                      </a:endParaRPr>
                    </a:p>
                  </a:txBody>
                  <a:tcPr marL="0" marR="0" marT="0" marB="0" anchor="ctr"/>
                </a:tc>
              </a:tr>
              <a:tr h="238125">
                <a:tc>
                  <a:txBody>
                    <a:bodyPr/>
                    <a:lstStyle/>
                    <a:p>
                      <a:pPr>
                        <a:lnSpc>
                          <a:spcPct val="107000"/>
                        </a:lnSpc>
                        <a:spcAft>
                          <a:spcPts val="0"/>
                        </a:spcAft>
                      </a:pPr>
                      <a:r>
                        <a:rPr lang="tr-TR" sz="1200" dirty="0" err="1">
                          <a:effectLst/>
                        </a:rPr>
                        <a:t>Başkomiser</a:t>
                      </a:r>
                      <a:endParaRPr lang="tr-TR" sz="1000" dirty="0">
                        <a:effectLst/>
                        <a:latin typeface="Times New Roman"/>
                        <a:ea typeface="Times New Roman"/>
                      </a:endParaRPr>
                    </a:p>
                  </a:txBody>
                  <a:tcPr marL="0" marR="0" marT="0" marB="0" anchor="ctr"/>
                </a:tc>
                <a:tc>
                  <a:txBody>
                    <a:bodyPr/>
                    <a:lstStyle/>
                    <a:p>
                      <a:pPr algn="ctr">
                        <a:lnSpc>
                          <a:spcPct val="107000"/>
                        </a:lnSpc>
                        <a:spcAft>
                          <a:spcPts val="0"/>
                        </a:spcAft>
                      </a:pPr>
                      <a:r>
                        <a:rPr lang="tr-TR" sz="1200">
                          <a:effectLst/>
                        </a:rPr>
                        <a:t>0</a:t>
                      </a:r>
                      <a:endParaRPr lang="tr-TR" sz="1000">
                        <a:effectLst/>
                        <a:latin typeface="Times New Roman"/>
                        <a:ea typeface="Times New Roman"/>
                      </a:endParaRPr>
                    </a:p>
                  </a:txBody>
                  <a:tcPr marL="0" marR="0" marT="0" marB="0" anchor="ctr"/>
                </a:tc>
              </a:tr>
              <a:tr h="238125">
                <a:tc>
                  <a:txBody>
                    <a:bodyPr/>
                    <a:lstStyle/>
                    <a:p>
                      <a:pPr>
                        <a:lnSpc>
                          <a:spcPct val="107000"/>
                        </a:lnSpc>
                        <a:spcAft>
                          <a:spcPts val="0"/>
                        </a:spcAft>
                      </a:pPr>
                      <a:r>
                        <a:rPr lang="tr-TR" sz="1200">
                          <a:effectLst/>
                        </a:rPr>
                        <a:t>Komiser</a:t>
                      </a:r>
                      <a:endParaRPr lang="tr-TR" sz="1000">
                        <a:effectLst/>
                        <a:latin typeface="Times New Roman"/>
                        <a:ea typeface="Times New Roman"/>
                      </a:endParaRPr>
                    </a:p>
                  </a:txBody>
                  <a:tcPr marL="0" marR="0" marT="0" marB="0" anchor="ctr"/>
                </a:tc>
                <a:tc>
                  <a:txBody>
                    <a:bodyPr/>
                    <a:lstStyle/>
                    <a:p>
                      <a:pPr algn="ctr">
                        <a:lnSpc>
                          <a:spcPct val="107000"/>
                        </a:lnSpc>
                        <a:spcAft>
                          <a:spcPts val="0"/>
                        </a:spcAft>
                      </a:pPr>
                      <a:r>
                        <a:rPr lang="tr-TR" sz="1200">
                          <a:effectLst/>
                        </a:rPr>
                        <a:t>0</a:t>
                      </a:r>
                      <a:endParaRPr lang="tr-TR" sz="1000">
                        <a:effectLst/>
                        <a:latin typeface="Times New Roman"/>
                        <a:ea typeface="Times New Roman"/>
                      </a:endParaRPr>
                    </a:p>
                  </a:txBody>
                  <a:tcPr marL="0" marR="0" marT="0" marB="0" anchor="ctr"/>
                </a:tc>
              </a:tr>
              <a:tr h="304800">
                <a:tc>
                  <a:txBody>
                    <a:bodyPr/>
                    <a:lstStyle/>
                    <a:p>
                      <a:pPr>
                        <a:lnSpc>
                          <a:spcPct val="107000"/>
                        </a:lnSpc>
                        <a:spcAft>
                          <a:spcPts val="0"/>
                        </a:spcAft>
                      </a:pPr>
                      <a:r>
                        <a:rPr lang="tr-TR" sz="1200">
                          <a:effectLst/>
                        </a:rPr>
                        <a:t>Komiser Yardımcısı</a:t>
                      </a:r>
                      <a:endParaRPr lang="tr-TR" sz="1000">
                        <a:effectLst/>
                        <a:latin typeface="Times New Roman"/>
                        <a:ea typeface="Times New Roman"/>
                      </a:endParaRPr>
                    </a:p>
                  </a:txBody>
                  <a:tcPr marL="0" marR="0" marT="0" marB="0" anchor="ctr"/>
                </a:tc>
                <a:tc>
                  <a:txBody>
                    <a:bodyPr/>
                    <a:lstStyle/>
                    <a:p>
                      <a:pPr algn="ctr">
                        <a:lnSpc>
                          <a:spcPct val="107000"/>
                        </a:lnSpc>
                        <a:spcAft>
                          <a:spcPts val="0"/>
                        </a:spcAft>
                      </a:pPr>
                      <a:r>
                        <a:rPr lang="tr-TR" sz="1200">
                          <a:effectLst/>
                        </a:rPr>
                        <a:t>1</a:t>
                      </a:r>
                      <a:endParaRPr lang="tr-TR" sz="1000">
                        <a:effectLst/>
                        <a:latin typeface="Times New Roman"/>
                        <a:ea typeface="Times New Roman"/>
                      </a:endParaRPr>
                    </a:p>
                  </a:txBody>
                  <a:tcPr marL="0" marR="0" marT="0" marB="0" anchor="ctr"/>
                </a:tc>
              </a:tr>
              <a:tr h="304800">
                <a:tc>
                  <a:txBody>
                    <a:bodyPr/>
                    <a:lstStyle/>
                    <a:p>
                      <a:pPr>
                        <a:lnSpc>
                          <a:spcPct val="107000"/>
                        </a:lnSpc>
                        <a:spcAft>
                          <a:spcPts val="0"/>
                        </a:spcAft>
                      </a:pPr>
                      <a:r>
                        <a:rPr lang="tr-TR" sz="1200">
                          <a:effectLst/>
                        </a:rPr>
                        <a:t>Başpolis Memuru</a:t>
                      </a:r>
                      <a:endParaRPr lang="tr-TR" sz="1000">
                        <a:effectLst/>
                        <a:latin typeface="Times New Roman"/>
                        <a:ea typeface="Times New Roman"/>
                      </a:endParaRPr>
                    </a:p>
                  </a:txBody>
                  <a:tcPr marL="0" marR="0" marT="0" marB="0" anchor="ctr"/>
                </a:tc>
                <a:tc>
                  <a:txBody>
                    <a:bodyPr/>
                    <a:lstStyle/>
                    <a:p>
                      <a:pPr algn="ctr">
                        <a:lnSpc>
                          <a:spcPct val="107000"/>
                        </a:lnSpc>
                        <a:spcAft>
                          <a:spcPts val="0"/>
                        </a:spcAft>
                      </a:pPr>
                      <a:r>
                        <a:rPr lang="tr-TR" sz="1200">
                          <a:effectLst/>
                        </a:rPr>
                        <a:t>2</a:t>
                      </a:r>
                      <a:endParaRPr lang="tr-TR" sz="1000">
                        <a:effectLst/>
                        <a:latin typeface="Times New Roman"/>
                        <a:ea typeface="Times New Roman"/>
                      </a:endParaRPr>
                    </a:p>
                  </a:txBody>
                  <a:tcPr marL="0" marR="0" marT="0" marB="0" anchor="ctr"/>
                </a:tc>
              </a:tr>
              <a:tr h="333375">
                <a:tc>
                  <a:txBody>
                    <a:bodyPr/>
                    <a:lstStyle/>
                    <a:p>
                      <a:pPr>
                        <a:lnSpc>
                          <a:spcPct val="107000"/>
                        </a:lnSpc>
                        <a:spcAft>
                          <a:spcPts val="0"/>
                        </a:spcAft>
                      </a:pPr>
                      <a:r>
                        <a:rPr lang="tr-TR" sz="1200">
                          <a:effectLst/>
                        </a:rPr>
                        <a:t>Polis Memuru</a:t>
                      </a:r>
                      <a:endParaRPr lang="tr-TR" sz="1000">
                        <a:effectLst/>
                        <a:latin typeface="Times New Roman"/>
                        <a:ea typeface="Times New Roman"/>
                      </a:endParaRPr>
                    </a:p>
                  </a:txBody>
                  <a:tcPr marL="0" marR="0" marT="0" marB="0" anchor="ctr"/>
                </a:tc>
                <a:tc>
                  <a:txBody>
                    <a:bodyPr/>
                    <a:lstStyle/>
                    <a:p>
                      <a:pPr algn="ctr">
                        <a:lnSpc>
                          <a:spcPct val="107000"/>
                        </a:lnSpc>
                        <a:spcAft>
                          <a:spcPts val="0"/>
                        </a:spcAft>
                      </a:pPr>
                      <a:r>
                        <a:rPr lang="tr-TR" sz="1200" dirty="0">
                          <a:effectLst/>
                        </a:rPr>
                        <a:t>56</a:t>
                      </a:r>
                      <a:endParaRPr lang="tr-TR" sz="1000" dirty="0">
                        <a:effectLst/>
                        <a:latin typeface="Times New Roman"/>
                        <a:ea typeface="Times New Roman"/>
                      </a:endParaRPr>
                    </a:p>
                  </a:txBody>
                  <a:tcPr marL="0" marR="0" marT="0" marB="0" anchor="ctr"/>
                </a:tc>
              </a:tr>
              <a:tr h="266700">
                <a:tc>
                  <a:txBody>
                    <a:bodyPr/>
                    <a:lstStyle/>
                    <a:p>
                      <a:pPr>
                        <a:lnSpc>
                          <a:spcPct val="107000"/>
                        </a:lnSpc>
                        <a:spcAft>
                          <a:spcPts val="0"/>
                        </a:spcAft>
                      </a:pPr>
                      <a:r>
                        <a:rPr lang="tr-TR" sz="1200" dirty="0" err="1">
                          <a:effectLst/>
                        </a:rPr>
                        <a:t>Çar.Mah.Bek</a:t>
                      </a:r>
                      <a:r>
                        <a:rPr lang="tr-TR" sz="1200" dirty="0">
                          <a:effectLst/>
                        </a:rPr>
                        <a:t>.</a:t>
                      </a:r>
                      <a:endParaRPr lang="tr-TR" sz="1000" dirty="0">
                        <a:effectLst/>
                        <a:latin typeface="Times New Roman"/>
                        <a:ea typeface="Times New Roman"/>
                      </a:endParaRPr>
                    </a:p>
                  </a:txBody>
                  <a:tcPr marL="0" marR="0" marT="0" marB="0" anchor="ctr"/>
                </a:tc>
                <a:tc>
                  <a:txBody>
                    <a:bodyPr/>
                    <a:lstStyle/>
                    <a:p>
                      <a:pPr algn="ctr">
                        <a:lnSpc>
                          <a:spcPct val="107000"/>
                        </a:lnSpc>
                        <a:spcAft>
                          <a:spcPts val="0"/>
                        </a:spcAft>
                      </a:pPr>
                      <a:r>
                        <a:rPr lang="tr-TR" sz="1200">
                          <a:effectLst/>
                        </a:rPr>
                        <a:t>2</a:t>
                      </a:r>
                      <a:endParaRPr lang="tr-TR" sz="1000">
                        <a:effectLst/>
                        <a:latin typeface="Times New Roman"/>
                        <a:ea typeface="Times New Roman"/>
                      </a:endParaRPr>
                    </a:p>
                  </a:txBody>
                  <a:tcPr marL="0" marR="0" marT="0" marB="0" anchor="ctr"/>
                </a:tc>
              </a:tr>
              <a:tr h="266700">
                <a:tc>
                  <a:txBody>
                    <a:bodyPr/>
                    <a:lstStyle/>
                    <a:p>
                      <a:pPr>
                        <a:lnSpc>
                          <a:spcPct val="107000"/>
                        </a:lnSpc>
                        <a:spcAft>
                          <a:spcPts val="0"/>
                        </a:spcAft>
                      </a:pPr>
                      <a:r>
                        <a:rPr lang="tr-TR" sz="1200">
                          <a:effectLst/>
                        </a:rPr>
                        <a:t>G.İ.H.Memuru</a:t>
                      </a:r>
                      <a:endParaRPr lang="tr-TR" sz="1000">
                        <a:effectLst/>
                        <a:latin typeface="Times New Roman"/>
                        <a:ea typeface="Times New Roman"/>
                      </a:endParaRPr>
                    </a:p>
                  </a:txBody>
                  <a:tcPr marL="0" marR="0" marT="0" marB="0" anchor="ctr"/>
                </a:tc>
                <a:tc>
                  <a:txBody>
                    <a:bodyPr/>
                    <a:lstStyle/>
                    <a:p>
                      <a:pPr algn="ctr">
                        <a:lnSpc>
                          <a:spcPct val="107000"/>
                        </a:lnSpc>
                        <a:spcAft>
                          <a:spcPts val="0"/>
                        </a:spcAft>
                      </a:pPr>
                      <a:r>
                        <a:rPr lang="tr-TR" sz="1200">
                          <a:effectLst/>
                        </a:rPr>
                        <a:t>4</a:t>
                      </a:r>
                      <a:endParaRPr lang="tr-TR" sz="1000">
                        <a:effectLst/>
                        <a:latin typeface="Times New Roman"/>
                        <a:ea typeface="Times New Roman"/>
                      </a:endParaRPr>
                    </a:p>
                  </a:txBody>
                  <a:tcPr marL="0" marR="0" marT="0" marB="0" anchor="ctr"/>
                </a:tc>
              </a:tr>
              <a:tr h="304800">
                <a:tc>
                  <a:txBody>
                    <a:bodyPr/>
                    <a:lstStyle/>
                    <a:p>
                      <a:pPr>
                        <a:lnSpc>
                          <a:spcPct val="107000"/>
                        </a:lnSpc>
                        <a:spcAft>
                          <a:spcPts val="0"/>
                        </a:spcAft>
                      </a:pPr>
                      <a:r>
                        <a:rPr lang="tr-TR" sz="1200">
                          <a:effectLst/>
                        </a:rPr>
                        <a:t>Teknisyen Yardımcısı</a:t>
                      </a:r>
                      <a:endParaRPr lang="tr-TR" sz="1000">
                        <a:effectLst/>
                        <a:latin typeface="Times New Roman"/>
                        <a:ea typeface="Times New Roman"/>
                      </a:endParaRPr>
                    </a:p>
                  </a:txBody>
                  <a:tcPr marL="0" marR="0" marT="0" marB="0" anchor="ctr"/>
                </a:tc>
                <a:tc>
                  <a:txBody>
                    <a:bodyPr/>
                    <a:lstStyle/>
                    <a:p>
                      <a:pPr algn="ctr">
                        <a:lnSpc>
                          <a:spcPct val="107000"/>
                        </a:lnSpc>
                        <a:spcAft>
                          <a:spcPts val="0"/>
                        </a:spcAft>
                      </a:pPr>
                      <a:r>
                        <a:rPr lang="tr-TR" sz="1200">
                          <a:effectLst/>
                        </a:rPr>
                        <a:t>2</a:t>
                      </a:r>
                      <a:endParaRPr lang="tr-TR" sz="1000">
                        <a:effectLst/>
                        <a:latin typeface="Times New Roman"/>
                        <a:ea typeface="Times New Roman"/>
                      </a:endParaRPr>
                    </a:p>
                  </a:txBody>
                  <a:tcPr marL="0" marR="0" marT="0" marB="0" anchor="ctr"/>
                </a:tc>
              </a:tr>
              <a:tr h="285750">
                <a:tc>
                  <a:txBody>
                    <a:bodyPr/>
                    <a:lstStyle/>
                    <a:p>
                      <a:pPr>
                        <a:lnSpc>
                          <a:spcPct val="107000"/>
                        </a:lnSpc>
                        <a:spcAft>
                          <a:spcPts val="0"/>
                        </a:spcAft>
                      </a:pPr>
                      <a:r>
                        <a:rPr lang="tr-TR" sz="1200">
                          <a:effectLst/>
                        </a:rPr>
                        <a:t>T O P L A M</a:t>
                      </a:r>
                      <a:endParaRPr lang="tr-TR" sz="1000">
                        <a:effectLst/>
                        <a:latin typeface="Times New Roman"/>
                        <a:ea typeface="Times New Roman"/>
                      </a:endParaRPr>
                    </a:p>
                  </a:txBody>
                  <a:tcPr marL="0" marR="0" marT="0" marB="0" anchor="ctr"/>
                </a:tc>
                <a:tc>
                  <a:txBody>
                    <a:bodyPr/>
                    <a:lstStyle/>
                    <a:p>
                      <a:pPr algn="ctr">
                        <a:lnSpc>
                          <a:spcPct val="107000"/>
                        </a:lnSpc>
                        <a:spcAft>
                          <a:spcPts val="0"/>
                        </a:spcAft>
                      </a:pPr>
                      <a:r>
                        <a:rPr lang="tr-TR" sz="1200" dirty="0">
                          <a:effectLst/>
                        </a:rPr>
                        <a:t>69</a:t>
                      </a:r>
                      <a:endParaRPr lang="tr-TR" sz="1000" dirty="0">
                        <a:effectLst/>
                        <a:latin typeface="Times New Roman"/>
                        <a:ea typeface="Times New Roman"/>
                      </a:endParaRPr>
                    </a:p>
                  </a:txBody>
                  <a:tcPr marL="0" marR="0" marT="0" marB="0" anchor="ct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8151778"/>
              </p:ext>
            </p:extLst>
          </p:nvPr>
        </p:nvGraphicFramePr>
        <p:xfrm>
          <a:off x="4355976" y="2348880"/>
          <a:ext cx="4248473" cy="3759930"/>
        </p:xfrm>
        <a:graphic>
          <a:graphicData uri="http://schemas.openxmlformats.org/drawingml/2006/table">
            <a:tbl>
              <a:tblPr firstRow="1" firstCol="1" bandRow="1">
                <a:tableStyleId>{5C22544A-7EE6-4342-B048-85BDC9FD1C3A}</a:tableStyleId>
              </a:tblPr>
              <a:tblGrid>
                <a:gridCol w="482000"/>
                <a:gridCol w="331281"/>
                <a:gridCol w="321082"/>
                <a:gridCol w="321082"/>
                <a:gridCol w="430626"/>
                <a:gridCol w="430626"/>
                <a:gridCol w="430626"/>
                <a:gridCol w="430626"/>
                <a:gridCol w="535262"/>
                <a:gridCol w="535262"/>
              </a:tblGrid>
              <a:tr h="250669">
                <a:tc rowSpan="3">
                  <a:txBody>
                    <a:bodyPr/>
                    <a:lstStyle/>
                    <a:p>
                      <a:pPr algn="ctr">
                        <a:lnSpc>
                          <a:spcPct val="107000"/>
                        </a:lnSpc>
                        <a:spcAft>
                          <a:spcPts val="0"/>
                        </a:spcAft>
                      </a:pPr>
                      <a:r>
                        <a:rPr lang="tr-TR" sz="800">
                          <a:effectLst/>
                        </a:rPr>
                        <a:t>SUÇ TÜRÜ</a:t>
                      </a:r>
                      <a:endParaRPr lang="tr-TR" sz="700">
                        <a:effectLst/>
                        <a:latin typeface="Times New Roman"/>
                        <a:ea typeface="Times New Roman"/>
                      </a:endParaRPr>
                    </a:p>
                  </a:txBody>
                  <a:tcPr marL="31430" marR="31430" marT="0" marB="0" anchor="ctr"/>
                </a:tc>
                <a:tc gridSpan="3">
                  <a:txBody>
                    <a:bodyPr/>
                    <a:lstStyle/>
                    <a:p>
                      <a:pPr algn="ctr">
                        <a:lnSpc>
                          <a:spcPct val="107000"/>
                        </a:lnSpc>
                        <a:spcAft>
                          <a:spcPts val="0"/>
                        </a:spcAft>
                      </a:pPr>
                      <a:r>
                        <a:rPr lang="tr-TR" sz="600">
                          <a:effectLst/>
                        </a:rPr>
                        <a:t>2014 (ONİKİ AYLIK)</a:t>
                      </a:r>
                      <a:endParaRPr lang="tr-TR" sz="700">
                        <a:effectLst/>
                        <a:latin typeface="Times New Roman"/>
                        <a:ea typeface="Times New Roman"/>
                      </a:endParaRPr>
                    </a:p>
                  </a:txBody>
                  <a:tcPr marL="31430" marR="31430" marT="0" marB="0" anchor="ctr"/>
                </a:tc>
                <a:tc hMerge="1">
                  <a:txBody>
                    <a:bodyPr/>
                    <a:lstStyle/>
                    <a:p>
                      <a:endParaRPr lang="tr-TR"/>
                    </a:p>
                  </a:txBody>
                  <a:tcPr/>
                </a:tc>
                <a:tc hMerge="1">
                  <a:txBody>
                    <a:bodyPr/>
                    <a:lstStyle/>
                    <a:p>
                      <a:endParaRPr lang="tr-TR"/>
                    </a:p>
                  </a:txBody>
                  <a:tcPr/>
                </a:tc>
                <a:tc gridSpan="3">
                  <a:txBody>
                    <a:bodyPr/>
                    <a:lstStyle/>
                    <a:p>
                      <a:pPr algn="ctr">
                        <a:lnSpc>
                          <a:spcPct val="107000"/>
                        </a:lnSpc>
                        <a:spcAft>
                          <a:spcPts val="0"/>
                        </a:spcAft>
                      </a:pPr>
                      <a:r>
                        <a:rPr lang="tr-TR" sz="600">
                          <a:effectLst/>
                        </a:rPr>
                        <a:t>2015 (ONİKİ AYLIK)</a:t>
                      </a:r>
                      <a:endParaRPr lang="tr-TR" sz="700">
                        <a:effectLst/>
                        <a:latin typeface="Times New Roman"/>
                        <a:ea typeface="Times New Roman"/>
                      </a:endParaRPr>
                    </a:p>
                  </a:txBody>
                  <a:tcPr marL="31430" marR="31430" marT="0" marB="0" anchor="ct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600">
                          <a:effectLst/>
                        </a:rPr>
                        <a:t>MUKAYESE %</a:t>
                      </a:r>
                      <a:endParaRPr lang="tr-TR" sz="700">
                        <a:effectLst/>
                        <a:latin typeface="Times New Roman"/>
                        <a:ea typeface="Times New Roman"/>
                      </a:endParaRPr>
                    </a:p>
                  </a:txBody>
                  <a:tcPr marL="31430" marR="31430" marT="0" marB="0" vert="vert270" anchor="ctr"/>
                </a:tc>
                <a:tc rowSpan="2" gridSpan="2">
                  <a:txBody>
                    <a:bodyPr/>
                    <a:lstStyle/>
                    <a:p>
                      <a:pPr algn="ctr">
                        <a:lnSpc>
                          <a:spcPct val="107000"/>
                        </a:lnSpc>
                        <a:spcAft>
                          <a:spcPts val="0"/>
                        </a:spcAft>
                      </a:pPr>
                      <a:r>
                        <a:rPr lang="tr-TR" sz="400">
                          <a:effectLst/>
                        </a:rPr>
                        <a:t> AYDINLATMA    %</a:t>
                      </a:r>
                      <a:endParaRPr lang="tr-TR" sz="700">
                        <a:effectLst/>
                        <a:latin typeface="Times New Roman"/>
                        <a:ea typeface="Times New Roman"/>
                      </a:endParaRPr>
                    </a:p>
                  </a:txBody>
                  <a:tcPr marL="31430" marR="31430" marT="0" marB="0" anchor="ctr"/>
                </a:tc>
                <a:tc rowSpan="2" hMerge="1">
                  <a:txBody>
                    <a:bodyPr/>
                    <a:lstStyle/>
                    <a:p>
                      <a:endParaRPr lang="tr-TR"/>
                    </a:p>
                  </a:txBody>
                  <a:tcPr/>
                </a:tc>
              </a:tr>
              <a:tr h="0">
                <a:tc vMerge="1">
                  <a:txBody>
                    <a:bodyPr/>
                    <a:lstStyle/>
                    <a:p>
                      <a:endParaRPr lang="tr-TR"/>
                    </a:p>
                  </a:txBody>
                  <a:tcPr/>
                </a:tc>
                <a:tc rowSpan="2">
                  <a:txBody>
                    <a:bodyPr/>
                    <a:lstStyle/>
                    <a:p>
                      <a:pPr algn="ctr">
                        <a:lnSpc>
                          <a:spcPct val="107000"/>
                        </a:lnSpc>
                        <a:spcAft>
                          <a:spcPts val="0"/>
                        </a:spcAft>
                      </a:pPr>
                      <a:r>
                        <a:rPr lang="tr-TR" sz="1000">
                          <a:effectLst/>
                        </a:rPr>
                        <a:t>F.B</a:t>
                      </a:r>
                      <a:endParaRPr lang="tr-TR" sz="700">
                        <a:effectLst/>
                        <a:latin typeface="Times New Roman"/>
                        <a:ea typeface="Times New Roman"/>
                      </a:endParaRPr>
                    </a:p>
                  </a:txBody>
                  <a:tcPr marL="31430" marR="31430" marT="0" marB="0" anchor="ctr"/>
                </a:tc>
                <a:tc rowSpan="2">
                  <a:txBody>
                    <a:bodyPr/>
                    <a:lstStyle/>
                    <a:p>
                      <a:pPr algn="ctr">
                        <a:lnSpc>
                          <a:spcPct val="107000"/>
                        </a:lnSpc>
                        <a:spcAft>
                          <a:spcPts val="0"/>
                        </a:spcAft>
                      </a:pPr>
                      <a:r>
                        <a:rPr lang="tr-TR" sz="1000">
                          <a:effectLst/>
                        </a:rPr>
                        <a:t>F.M</a:t>
                      </a:r>
                      <a:endParaRPr lang="tr-TR" sz="700">
                        <a:effectLst/>
                        <a:latin typeface="Times New Roman"/>
                        <a:ea typeface="Times New Roman"/>
                      </a:endParaRPr>
                    </a:p>
                  </a:txBody>
                  <a:tcPr marL="31430" marR="31430" marT="0" marB="0" anchor="ctr"/>
                </a:tc>
                <a:tc rowSpan="2">
                  <a:txBody>
                    <a:bodyPr/>
                    <a:lstStyle/>
                    <a:p>
                      <a:pPr algn="ctr">
                        <a:lnSpc>
                          <a:spcPct val="107000"/>
                        </a:lnSpc>
                        <a:spcAft>
                          <a:spcPts val="0"/>
                        </a:spcAft>
                      </a:pPr>
                      <a:r>
                        <a:rPr lang="tr-TR" sz="400">
                          <a:effectLst/>
                        </a:rPr>
                        <a:t>TOPLAM</a:t>
                      </a:r>
                      <a:endParaRPr lang="tr-TR" sz="700">
                        <a:effectLst/>
                        <a:latin typeface="Times New Roman"/>
                        <a:ea typeface="Times New Roman"/>
                      </a:endParaRPr>
                    </a:p>
                  </a:txBody>
                  <a:tcPr marL="31430" marR="31430" marT="0" marB="0" anchor="ctr"/>
                </a:tc>
                <a:tc rowSpan="2">
                  <a:txBody>
                    <a:bodyPr/>
                    <a:lstStyle/>
                    <a:p>
                      <a:pPr algn="ctr">
                        <a:lnSpc>
                          <a:spcPct val="107000"/>
                        </a:lnSpc>
                        <a:spcAft>
                          <a:spcPts val="0"/>
                        </a:spcAft>
                      </a:pPr>
                      <a:r>
                        <a:rPr lang="tr-TR" sz="1000">
                          <a:effectLst/>
                        </a:rPr>
                        <a:t>F.B.</a:t>
                      </a:r>
                      <a:endParaRPr lang="tr-TR" sz="700">
                        <a:effectLst/>
                        <a:latin typeface="Times New Roman"/>
                        <a:ea typeface="Times New Roman"/>
                      </a:endParaRPr>
                    </a:p>
                  </a:txBody>
                  <a:tcPr marL="31430" marR="31430" marT="0" marB="0" anchor="ctr"/>
                </a:tc>
                <a:tc rowSpan="2">
                  <a:txBody>
                    <a:bodyPr/>
                    <a:lstStyle/>
                    <a:p>
                      <a:pPr algn="ctr">
                        <a:lnSpc>
                          <a:spcPct val="107000"/>
                        </a:lnSpc>
                        <a:spcAft>
                          <a:spcPts val="0"/>
                        </a:spcAft>
                      </a:pPr>
                      <a:r>
                        <a:rPr lang="tr-TR" sz="1000">
                          <a:effectLst/>
                        </a:rPr>
                        <a:t>F.M</a:t>
                      </a:r>
                      <a:endParaRPr lang="tr-TR" sz="700">
                        <a:effectLst/>
                        <a:latin typeface="Times New Roman"/>
                        <a:ea typeface="Times New Roman"/>
                      </a:endParaRPr>
                    </a:p>
                  </a:txBody>
                  <a:tcPr marL="31430" marR="31430" marT="0" marB="0" anchor="ctr"/>
                </a:tc>
                <a:tc rowSpan="2">
                  <a:txBody>
                    <a:bodyPr/>
                    <a:lstStyle/>
                    <a:p>
                      <a:pPr algn="ctr">
                        <a:lnSpc>
                          <a:spcPct val="107000"/>
                        </a:lnSpc>
                        <a:spcAft>
                          <a:spcPts val="0"/>
                        </a:spcAft>
                      </a:pPr>
                      <a:r>
                        <a:rPr lang="tr-TR" sz="400">
                          <a:effectLst/>
                        </a:rPr>
                        <a:t>TOPLAM</a:t>
                      </a:r>
                      <a:endParaRPr lang="tr-TR" sz="700">
                        <a:effectLst/>
                        <a:latin typeface="Times New Roman"/>
                        <a:ea typeface="Times New Roman"/>
                      </a:endParaRPr>
                    </a:p>
                  </a:txBody>
                  <a:tcPr marL="31430" marR="31430" marT="0"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tr>
              <a:tr h="58000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600">
                          <a:effectLst/>
                        </a:rPr>
                        <a:t>2014</a:t>
                      </a:r>
                      <a:endParaRPr lang="tr-TR" sz="700">
                        <a:effectLst/>
                        <a:latin typeface="Times New Roman"/>
                        <a:ea typeface="Times New Roman"/>
                      </a:endParaRPr>
                    </a:p>
                  </a:txBody>
                  <a:tcPr marL="31430" marR="31430" marT="0" marB="0" vert="vert270" anchor="ctr"/>
                </a:tc>
                <a:tc>
                  <a:txBody>
                    <a:bodyPr/>
                    <a:lstStyle/>
                    <a:p>
                      <a:pPr algn="ctr">
                        <a:lnSpc>
                          <a:spcPct val="107000"/>
                        </a:lnSpc>
                        <a:spcAft>
                          <a:spcPts val="0"/>
                        </a:spcAft>
                      </a:pPr>
                      <a:r>
                        <a:rPr lang="tr-TR" sz="600">
                          <a:effectLst/>
                        </a:rPr>
                        <a:t>2015</a:t>
                      </a:r>
                      <a:endParaRPr lang="tr-TR" sz="700">
                        <a:effectLst/>
                        <a:latin typeface="Times New Roman"/>
                        <a:ea typeface="Times New Roman"/>
                      </a:endParaRPr>
                    </a:p>
                  </a:txBody>
                  <a:tcPr marL="31430" marR="31430" marT="0" marB="0" vert="vert270" anchor="ctr"/>
                </a:tc>
              </a:tr>
              <a:tr h="380377">
                <a:tc>
                  <a:txBody>
                    <a:bodyPr/>
                    <a:lstStyle/>
                    <a:p>
                      <a:pPr algn="ctr">
                        <a:lnSpc>
                          <a:spcPct val="107000"/>
                        </a:lnSpc>
                        <a:spcAft>
                          <a:spcPts val="0"/>
                        </a:spcAft>
                      </a:pPr>
                      <a:r>
                        <a:rPr lang="tr-TR" sz="700">
                          <a:effectLst/>
                        </a:rPr>
                        <a:t> Kişilere Karşı Suçlar</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330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15</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345</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398</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18</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416</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600">
                          <a:effectLst/>
                        </a:rPr>
                        <a:t>21</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96</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96</a:t>
                      </a:r>
                      <a:endParaRPr lang="tr-TR" sz="700">
                        <a:effectLst/>
                        <a:latin typeface="Times New Roman"/>
                        <a:ea typeface="Times New Roman"/>
                      </a:endParaRPr>
                    </a:p>
                  </a:txBody>
                  <a:tcPr marL="31430" marR="31430" marT="0" marB="0" anchor="ctr"/>
                </a:tc>
              </a:tr>
              <a:tr h="441996">
                <a:tc>
                  <a:txBody>
                    <a:bodyPr/>
                    <a:lstStyle/>
                    <a:p>
                      <a:pPr algn="ctr">
                        <a:lnSpc>
                          <a:spcPct val="107000"/>
                        </a:lnSpc>
                        <a:spcAft>
                          <a:spcPts val="0"/>
                        </a:spcAft>
                      </a:pPr>
                      <a:r>
                        <a:rPr lang="tr-TR" sz="700">
                          <a:effectLst/>
                        </a:rPr>
                        <a:t> Malvarlığına Karşı Suçlar</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90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149</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239</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71</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96</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167</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600">
                          <a:effectLst/>
                        </a:rPr>
                        <a:t>-30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38</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43</a:t>
                      </a:r>
                      <a:endParaRPr lang="tr-TR" sz="700">
                        <a:effectLst/>
                        <a:latin typeface="Times New Roman"/>
                        <a:ea typeface="Times New Roman"/>
                      </a:endParaRPr>
                    </a:p>
                  </a:txBody>
                  <a:tcPr marL="31430" marR="31430" marT="0" marB="0" anchor="ctr"/>
                </a:tc>
              </a:tr>
              <a:tr h="362641">
                <a:tc>
                  <a:txBody>
                    <a:bodyPr/>
                    <a:lstStyle/>
                    <a:p>
                      <a:pPr algn="ctr">
                        <a:lnSpc>
                          <a:spcPct val="107000"/>
                        </a:lnSpc>
                        <a:spcAft>
                          <a:spcPts val="0"/>
                        </a:spcAft>
                      </a:pPr>
                      <a:r>
                        <a:rPr lang="tr-TR" sz="700">
                          <a:effectLst/>
                        </a:rPr>
                        <a:t> Topluma Karşı Suçlar</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81</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3</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84</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30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30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600">
                          <a:effectLst/>
                        </a:rPr>
                        <a:t>-64</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96</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100</a:t>
                      </a:r>
                      <a:endParaRPr lang="tr-TR" sz="700">
                        <a:effectLst/>
                        <a:latin typeface="Times New Roman"/>
                        <a:ea typeface="Times New Roman"/>
                      </a:endParaRPr>
                    </a:p>
                  </a:txBody>
                  <a:tcPr marL="31430" marR="31430" marT="0" marB="0" anchor="ctr"/>
                </a:tc>
              </a:tr>
              <a:tr h="471321">
                <a:tc>
                  <a:txBody>
                    <a:bodyPr/>
                    <a:lstStyle/>
                    <a:p>
                      <a:pPr algn="ctr">
                        <a:lnSpc>
                          <a:spcPct val="107000"/>
                        </a:lnSpc>
                        <a:spcAft>
                          <a:spcPts val="0"/>
                        </a:spcAft>
                      </a:pPr>
                      <a:r>
                        <a:rPr lang="tr-TR" sz="700">
                          <a:effectLst/>
                        </a:rPr>
                        <a:t> Millete ve Devlete Karşı Suçlar</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7</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7</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6</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6</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600">
                          <a:effectLst/>
                        </a:rPr>
                        <a:t>-14</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100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100</a:t>
                      </a:r>
                      <a:endParaRPr lang="tr-TR" sz="700">
                        <a:effectLst/>
                        <a:latin typeface="Times New Roman"/>
                        <a:ea typeface="Times New Roman"/>
                      </a:endParaRPr>
                    </a:p>
                  </a:txBody>
                  <a:tcPr marL="31430" marR="31430" marT="0" marB="0" anchor="ctr"/>
                </a:tc>
              </a:tr>
              <a:tr h="471321">
                <a:tc>
                  <a:txBody>
                    <a:bodyPr/>
                    <a:lstStyle/>
                    <a:p>
                      <a:pPr algn="ctr">
                        <a:lnSpc>
                          <a:spcPct val="107000"/>
                        </a:lnSpc>
                        <a:spcAft>
                          <a:spcPts val="0"/>
                        </a:spcAft>
                      </a:pPr>
                      <a:r>
                        <a:rPr lang="tr-TR" sz="700">
                          <a:effectLst/>
                        </a:rPr>
                        <a:t> Takibi Gereken Suçlar</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135</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135</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113</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113</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600">
                          <a:effectLst/>
                        </a:rPr>
                        <a:t>-16</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100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100</a:t>
                      </a:r>
                      <a:endParaRPr lang="tr-TR" sz="700">
                        <a:effectLst/>
                        <a:latin typeface="Times New Roman"/>
                        <a:ea typeface="Times New Roman"/>
                      </a:endParaRPr>
                    </a:p>
                  </a:txBody>
                  <a:tcPr marL="31430" marR="31430" marT="0" marB="0" anchor="ctr"/>
                </a:tc>
              </a:tr>
              <a:tr h="362641">
                <a:tc>
                  <a:txBody>
                    <a:bodyPr/>
                    <a:lstStyle/>
                    <a:p>
                      <a:pPr algn="ctr">
                        <a:lnSpc>
                          <a:spcPct val="107000"/>
                        </a:lnSpc>
                        <a:spcAft>
                          <a:spcPts val="0"/>
                        </a:spcAft>
                      </a:pPr>
                      <a:r>
                        <a:rPr lang="tr-TR" sz="700">
                          <a:effectLst/>
                        </a:rPr>
                        <a:t>Diğer Daireler</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76</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3</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79</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67</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9</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76</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600">
                          <a:effectLst/>
                        </a:rPr>
                        <a:t>-4</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96</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88</a:t>
                      </a:r>
                      <a:endParaRPr lang="tr-TR" sz="700">
                        <a:effectLst/>
                        <a:latin typeface="Times New Roman"/>
                        <a:ea typeface="Times New Roman"/>
                      </a:endParaRPr>
                    </a:p>
                  </a:txBody>
                  <a:tcPr marL="31430" marR="31430" marT="0" marB="0" anchor="ctr"/>
                </a:tc>
              </a:tr>
              <a:tr h="398868">
                <a:tc>
                  <a:txBody>
                    <a:bodyPr/>
                    <a:lstStyle/>
                    <a:p>
                      <a:pPr algn="ctr">
                        <a:lnSpc>
                          <a:spcPct val="107000"/>
                        </a:lnSpc>
                        <a:spcAft>
                          <a:spcPts val="0"/>
                        </a:spcAft>
                      </a:pPr>
                      <a:r>
                        <a:rPr lang="tr-TR" sz="800">
                          <a:effectLst/>
                        </a:rPr>
                        <a:t>TOPLAM</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719</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170</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889</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685</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123</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808</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600">
                          <a:effectLst/>
                        </a:rPr>
                        <a:t>-9</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a:effectLst/>
                        </a:rPr>
                        <a:t>81</a:t>
                      </a:r>
                      <a:endParaRPr lang="tr-TR" sz="700">
                        <a:effectLst/>
                        <a:latin typeface="Times New Roman"/>
                        <a:ea typeface="Times New Roman"/>
                      </a:endParaRPr>
                    </a:p>
                  </a:txBody>
                  <a:tcPr marL="31430" marR="31430" marT="0" marB="0" anchor="ctr"/>
                </a:tc>
                <a:tc>
                  <a:txBody>
                    <a:bodyPr/>
                    <a:lstStyle/>
                    <a:p>
                      <a:pPr algn="ctr">
                        <a:lnSpc>
                          <a:spcPct val="107000"/>
                        </a:lnSpc>
                        <a:spcAft>
                          <a:spcPts val="0"/>
                        </a:spcAft>
                      </a:pPr>
                      <a:r>
                        <a:rPr lang="tr-TR" sz="800" dirty="0">
                          <a:effectLst/>
                        </a:rPr>
                        <a:t>85</a:t>
                      </a:r>
                      <a:endParaRPr lang="tr-TR" sz="700" dirty="0">
                        <a:effectLst/>
                        <a:latin typeface="Times New Roman"/>
                        <a:ea typeface="Times New Roman"/>
                      </a:endParaRPr>
                    </a:p>
                  </a:txBody>
                  <a:tcPr marL="31430" marR="31430" marT="0" marB="0" anchor="ct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Başlık 1"/>
          <p:cNvSpPr>
            <a:spLocks noGrp="1"/>
          </p:cNvSpPr>
          <p:nvPr>
            <p:ph type="ctrTitle"/>
          </p:nvPr>
        </p:nvSpPr>
        <p:spPr>
          <a:xfrm>
            <a:off x="827088" y="-26988"/>
            <a:ext cx="7772400" cy="719138"/>
          </a:xfrm>
        </p:spPr>
        <p:txBody>
          <a:bodyPr/>
          <a:lstStyle/>
          <a:p>
            <a:r>
              <a:rPr lang="tr-TR" sz="4000" b="1" dirty="0" smtClean="0">
                <a:solidFill>
                  <a:srgbClr val="FF0000"/>
                </a:solidFill>
                <a:latin typeface="Times New Roman" pitchFamily="18" charset="0"/>
                <a:cs typeface="Times New Roman" pitchFamily="18" charset="0"/>
              </a:rPr>
              <a:t>ASAYİŞ DURUMU</a:t>
            </a:r>
          </a:p>
        </p:txBody>
      </p:sp>
      <p:sp>
        <p:nvSpPr>
          <p:cNvPr id="43010" name="Alt Başlık 2"/>
          <p:cNvSpPr>
            <a:spLocks noGrp="1"/>
          </p:cNvSpPr>
          <p:nvPr>
            <p:ph type="subTitle" idx="1"/>
          </p:nvPr>
        </p:nvSpPr>
        <p:spPr>
          <a:xfrm>
            <a:off x="395288" y="620713"/>
            <a:ext cx="8569325" cy="5832475"/>
          </a:xfrm>
        </p:spPr>
        <p:txBody>
          <a:bodyPr/>
          <a:lstStyle/>
          <a:p>
            <a:pPr algn="just"/>
            <a:r>
              <a:rPr lang="tr-TR" sz="1400" b="1" dirty="0" smtClean="0">
                <a:solidFill>
                  <a:srgbClr val="002060"/>
                </a:solidFill>
              </a:rPr>
              <a:t>	</a:t>
            </a:r>
          </a:p>
          <a:p>
            <a:pPr algn="just"/>
            <a:r>
              <a:rPr lang="tr-TR" sz="1600" b="1" dirty="0" smtClean="0">
                <a:solidFill>
                  <a:schemeClr val="tx1"/>
                </a:solidFill>
              </a:rPr>
              <a:t> </a:t>
            </a:r>
            <a:r>
              <a:rPr lang="tr-TR" sz="1800" b="1" dirty="0" smtClean="0">
                <a:solidFill>
                  <a:srgbClr val="FF0000"/>
                </a:solidFill>
              </a:rPr>
              <a:t>İLÇE EMNİYET MÜDÜRLÜĞÜ</a:t>
            </a:r>
          </a:p>
          <a:p>
            <a:pPr algn="just"/>
            <a:endParaRPr lang="tr-TR" sz="1200" b="1" u="sng" dirty="0" smtClean="0">
              <a:solidFill>
                <a:schemeClr val="tx1"/>
              </a:solidFill>
              <a:latin typeface="Arial" pitchFamily="34" charset="0"/>
              <a:ea typeface="Times New Roman" pitchFamily="18" charset="0"/>
              <a:cs typeface="Arial" pitchFamily="34" charset="0"/>
            </a:endParaRPr>
          </a:p>
          <a:p>
            <a:pPr algn="just"/>
            <a:r>
              <a:rPr lang="tr-TR" sz="1200" b="1" u="sng" dirty="0" smtClean="0">
                <a:solidFill>
                  <a:schemeClr val="tx1"/>
                </a:solidFill>
                <a:latin typeface="Arial" pitchFamily="34" charset="0"/>
                <a:ea typeface="Times New Roman" pitchFamily="18" charset="0"/>
                <a:cs typeface="Arial" pitchFamily="34" charset="0"/>
              </a:rPr>
              <a:t>2015 </a:t>
            </a:r>
            <a:r>
              <a:rPr lang="tr-TR" sz="1200" b="1" u="sng" dirty="0">
                <a:solidFill>
                  <a:schemeClr val="tx1"/>
                </a:solidFill>
                <a:latin typeface="Arial" pitchFamily="34" charset="0"/>
                <a:ea typeface="Times New Roman" pitchFamily="18" charset="0"/>
                <a:cs typeface="Arial" pitchFamily="34" charset="0"/>
              </a:rPr>
              <a:t>YILI UYUŞTURUCU İLE </a:t>
            </a:r>
            <a:r>
              <a:rPr lang="tr-TR" sz="1200" b="1" u="sng" dirty="0" smtClean="0">
                <a:solidFill>
                  <a:schemeClr val="tx1"/>
                </a:solidFill>
                <a:latin typeface="Arial" pitchFamily="34" charset="0"/>
                <a:ea typeface="Times New Roman" pitchFamily="18" charset="0"/>
                <a:cs typeface="Arial" pitchFamily="34" charset="0"/>
              </a:rPr>
              <a:t>MÜCADELE</a:t>
            </a:r>
            <a:endParaRPr lang="tr-TR" sz="500" dirty="0" smtClean="0">
              <a:solidFill>
                <a:schemeClr val="tx1"/>
              </a:solidFill>
              <a:latin typeface="Arial" pitchFamily="34" charset="0"/>
              <a:cs typeface="Arial" pitchFamily="34" charset="0"/>
            </a:endParaRPr>
          </a:p>
          <a:p>
            <a:pPr algn="just"/>
            <a:endParaRPr lang="tr-TR" sz="1200" b="1" dirty="0" smtClean="0">
              <a:solidFill>
                <a:schemeClr val="tx1"/>
              </a:solidFill>
              <a:latin typeface="Arial" pitchFamily="34" charset="0"/>
              <a:ea typeface="Times New Roman" pitchFamily="18" charset="0"/>
              <a:cs typeface="Arial" pitchFamily="34" charset="0"/>
            </a:endParaRPr>
          </a:p>
          <a:p>
            <a:pPr algn="just"/>
            <a:r>
              <a:rPr lang="tr-TR" sz="1200" b="1" dirty="0" smtClean="0">
                <a:solidFill>
                  <a:schemeClr val="tx1"/>
                </a:solidFill>
                <a:latin typeface="Arial" pitchFamily="34" charset="0"/>
                <a:ea typeface="Times New Roman" pitchFamily="18" charset="0"/>
                <a:cs typeface="Arial" pitchFamily="34" charset="0"/>
              </a:rPr>
              <a:t>Uyuşturucu </a:t>
            </a:r>
            <a:r>
              <a:rPr lang="tr-TR" sz="1200" b="1" dirty="0">
                <a:solidFill>
                  <a:schemeClr val="tx1"/>
                </a:solidFill>
                <a:latin typeface="Arial" pitchFamily="34" charset="0"/>
                <a:ea typeface="Times New Roman" pitchFamily="18" charset="0"/>
                <a:cs typeface="Arial" pitchFamily="34" charset="0"/>
              </a:rPr>
              <a:t>İle Alakalı </a:t>
            </a:r>
            <a:r>
              <a:rPr lang="tr-TR" sz="1200" b="1" dirty="0" smtClean="0">
                <a:solidFill>
                  <a:schemeClr val="tx1"/>
                </a:solidFill>
                <a:latin typeface="Arial" pitchFamily="34" charset="0"/>
                <a:ea typeface="Times New Roman" pitchFamily="18" charset="0"/>
                <a:cs typeface="Arial" pitchFamily="34" charset="0"/>
              </a:rPr>
              <a:t>Veriler</a:t>
            </a:r>
            <a:endParaRPr lang="tr-TR" sz="500" dirty="0" smtClean="0">
              <a:solidFill>
                <a:schemeClr val="tx1"/>
              </a:solidFill>
              <a:latin typeface="Arial" pitchFamily="34" charset="0"/>
              <a:cs typeface="Arial" pitchFamily="34" charset="0"/>
            </a:endParaRPr>
          </a:p>
          <a:p>
            <a:pPr algn="just"/>
            <a:r>
              <a:rPr lang="tr-TR" sz="1200" b="1" dirty="0" smtClean="0">
                <a:solidFill>
                  <a:schemeClr val="tx1"/>
                </a:solidFill>
                <a:latin typeface="Arial" pitchFamily="34" charset="0"/>
                <a:ea typeface="Times New Roman" pitchFamily="18" charset="0"/>
                <a:cs typeface="Arial" pitchFamily="34" charset="0"/>
              </a:rPr>
              <a:t>Ele </a:t>
            </a:r>
            <a:r>
              <a:rPr lang="tr-TR" sz="1200" b="1" dirty="0">
                <a:solidFill>
                  <a:schemeClr val="tx1"/>
                </a:solidFill>
                <a:latin typeface="Arial" pitchFamily="34" charset="0"/>
                <a:ea typeface="Times New Roman" pitchFamily="18" charset="0"/>
                <a:cs typeface="Arial" pitchFamily="34" charset="0"/>
              </a:rPr>
              <a:t>Geçirilen Narkotik Maddeler</a:t>
            </a:r>
            <a:endParaRPr lang="tr-TR" sz="500" dirty="0">
              <a:solidFill>
                <a:schemeClr val="tx1"/>
              </a:solidFill>
              <a:latin typeface="Arial" pitchFamily="34" charset="0"/>
              <a:cs typeface="Arial" pitchFamily="34" charset="0"/>
            </a:endParaRPr>
          </a:p>
          <a:p>
            <a:pPr algn="just"/>
            <a:r>
              <a:rPr lang="tr-TR" sz="1800" b="1" dirty="0" smtClean="0">
                <a:solidFill>
                  <a:schemeClr val="tx1"/>
                </a:solidFill>
              </a:rPr>
              <a:t> 	</a:t>
            </a:r>
          </a:p>
        </p:txBody>
      </p:sp>
      <p:graphicFrame>
        <p:nvGraphicFramePr>
          <p:cNvPr id="2" name="Tablo 1"/>
          <p:cNvGraphicFramePr>
            <a:graphicFrameLocks noGrp="1"/>
          </p:cNvGraphicFramePr>
          <p:nvPr>
            <p:extLst>
              <p:ext uri="{D42A27DB-BD31-4B8C-83A1-F6EECF244321}">
                <p14:modId xmlns:p14="http://schemas.microsoft.com/office/powerpoint/2010/main" val="3909526257"/>
              </p:ext>
            </p:extLst>
          </p:nvPr>
        </p:nvGraphicFramePr>
        <p:xfrm>
          <a:off x="3851920" y="984813"/>
          <a:ext cx="4896544" cy="4967645"/>
        </p:xfrm>
        <a:graphic>
          <a:graphicData uri="http://schemas.openxmlformats.org/drawingml/2006/table">
            <a:tbl>
              <a:tblPr firstRow="1" firstCol="1" bandRow="1">
                <a:tableStyleId>{5C22544A-7EE6-4342-B048-85BDC9FD1C3A}</a:tableStyleId>
              </a:tblPr>
              <a:tblGrid>
                <a:gridCol w="2023905"/>
                <a:gridCol w="2872639"/>
              </a:tblGrid>
              <a:tr h="747209">
                <a:tc>
                  <a:txBody>
                    <a:bodyPr/>
                    <a:lstStyle/>
                    <a:p>
                      <a:pPr>
                        <a:lnSpc>
                          <a:spcPct val="107000"/>
                        </a:lnSpc>
                        <a:spcAft>
                          <a:spcPts val="0"/>
                        </a:spcAft>
                      </a:pPr>
                      <a:r>
                        <a:rPr lang="tr-TR" sz="1200" dirty="0">
                          <a:effectLst/>
                        </a:rPr>
                        <a:t>Olay Sayısı(Kullanmak İçin Uyuşturucu Bulundurmak</a:t>
                      </a:r>
                      <a:endParaRPr lang="tr-TR" sz="1000" dirty="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48</a:t>
                      </a:r>
                      <a:endParaRPr lang="tr-TR" sz="1000">
                        <a:effectLst/>
                        <a:latin typeface="Times New Roman"/>
                        <a:ea typeface="Times New Roman"/>
                      </a:endParaRPr>
                    </a:p>
                  </a:txBody>
                  <a:tcPr marL="44450" marR="44450" marT="0" marB="0" anchor="ctr"/>
                </a:tc>
              </a:tr>
              <a:tr h="747209">
                <a:tc>
                  <a:txBody>
                    <a:bodyPr/>
                    <a:lstStyle/>
                    <a:p>
                      <a:pPr>
                        <a:lnSpc>
                          <a:spcPct val="107000"/>
                        </a:lnSpc>
                        <a:spcAft>
                          <a:spcPts val="0"/>
                        </a:spcAft>
                      </a:pPr>
                      <a:r>
                        <a:rPr lang="tr-TR" sz="1200">
                          <a:effectLst/>
                        </a:rPr>
                        <a:t>Olay Sayısı(Uyuşturucu Madde İmal ve Ticareti Yapma)</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9</a:t>
                      </a:r>
                      <a:endParaRPr lang="tr-TR" sz="1000">
                        <a:effectLst/>
                        <a:latin typeface="Times New Roman"/>
                        <a:ea typeface="Times New Roman"/>
                      </a:endParaRPr>
                    </a:p>
                  </a:txBody>
                  <a:tcPr marL="44450" marR="44450" marT="0" marB="0" anchor="ctr"/>
                </a:tc>
              </a:tr>
              <a:tr h="176911">
                <a:tc>
                  <a:txBody>
                    <a:bodyPr/>
                    <a:lstStyle/>
                    <a:p>
                      <a:pPr>
                        <a:lnSpc>
                          <a:spcPct val="107000"/>
                        </a:lnSpc>
                        <a:spcAft>
                          <a:spcPts val="0"/>
                        </a:spcAft>
                      </a:pPr>
                      <a:r>
                        <a:rPr lang="tr-TR" sz="1200">
                          <a:effectLst/>
                        </a:rPr>
                        <a:t>Olay TOPLAMI</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57</a:t>
                      </a:r>
                      <a:endParaRPr lang="tr-TR" sz="1000">
                        <a:effectLst/>
                        <a:latin typeface="Times New Roman"/>
                        <a:ea typeface="Times New Roman"/>
                      </a:endParaRPr>
                    </a:p>
                  </a:txBody>
                  <a:tcPr marL="44450" marR="44450" marT="0" marB="0" anchor="ctr"/>
                </a:tc>
              </a:tr>
              <a:tr h="298884">
                <a:tc>
                  <a:txBody>
                    <a:bodyPr/>
                    <a:lstStyle/>
                    <a:p>
                      <a:pPr>
                        <a:lnSpc>
                          <a:spcPct val="107000"/>
                        </a:lnSpc>
                        <a:spcAft>
                          <a:spcPts val="0"/>
                        </a:spcAft>
                      </a:pPr>
                      <a:r>
                        <a:rPr lang="tr-TR" sz="1200">
                          <a:effectLst/>
                        </a:rPr>
                        <a:t>Kullanıcı - Erkek</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59</a:t>
                      </a:r>
                      <a:endParaRPr lang="tr-TR" sz="1000">
                        <a:effectLst/>
                        <a:latin typeface="Times New Roman"/>
                        <a:ea typeface="Times New Roman"/>
                      </a:endParaRPr>
                    </a:p>
                  </a:txBody>
                  <a:tcPr marL="44450" marR="44450" marT="0" marB="0" anchor="ctr"/>
                </a:tc>
              </a:tr>
              <a:tr h="298884">
                <a:tc>
                  <a:txBody>
                    <a:bodyPr/>
                    <a:lstStyle/>
                    <a:p>
                      <a:pPr>
                        <a:lnSpc>
                          <a:spcPct val="107000"/>
                        </a:lnSpc>
                        <a:spcAft>
                          <a:spcPts val="0"/>
                        </a:spcAft>
                      </a:pPr>
                      <a:r>
                        <a:rPr lang="tr-TR" sz="1200">
                          <a:effectLst/>
                        </a:rPr>
                        <a:t>Kullanıcı - Kadın</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4</a:t>
                      </a:r>
                      <a:endParaRPr lang="tr-TR" sz="1000">
                        <a:effectLst/>
                        <a:latin typeface="Times New Roman"/>
                        <a:ea typeface="Times New Roman"/>
                      </a:endParaRPr>
                    </a:p>
                  </a:txBody>
                  <a:tcPr marL="44450" marR="44450" marT="0" marB="0" anchor="ctr"/>
                </a:tc>
              </a:tr>
              <a:tr h="298884">
                <a:tc>
                  <a:txBody>
                    <a:bodyPr/>
                    <a:lstStyle/>
                    <a:p>
                      <a:pPr>
                        <a:lnSpc>
                          <a:spcPct val="107000"/>
                        </a:lnSpc>
                        <a:spcAft>
                          <a:spcPts val="0"/>
                        </a:spcAft>
                      </a:pPr>
                      <a:r>
                        <a:rPr lang="tr-TR" sz="1200">
                          <a:effectLst/>
                        </a:rPr>
                        <a:t>Kullanıcı TOPLAMI</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dirty="0">
                          <a:effectLst/>
                        </a:rPr>
                        <a:t>63</a:t>
                      </a:r>
                      <a:endParaRPr lang="tr-TR" sz="1000" dirty="0">
                        <a:effectLst/>
                        <a:latin typeface="Times New Roman"/>
                        <a:ea typeface="Times New Roman"/>
                      </a:endParaRPr>
                    </a:p>
                  </a:txBody>
                  <a:tcPr marL="44450" marR="44450" marT="0" marB="0" anchor="ctr"/>
                </a:tc>
              </a:tr>
              <a:tr h="176911">
                <a:tc>
                  <a:txBody>
                    <a:bodyPr/>
                    <a:lstStyle/>
                    <a:p>
                      <a:pPr>
                        <a:lnSpc>
                          <a:spcPct val="107000"/>
                        </a:lnSpc>
                        <a:spcAft>
                          <a:spcPts val="0"/>
                        </a:spcAft>
                      </a:pPr>
                      <a:r>
                        <a:rPr lang="tr-TR" sz="1200">
                          <a:effectLst/>
                        </a:rPr>
                        <a:t>Satıcı - Erkek</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12</a:t>
                      </a:r>
                      <a:endParaRPr lang="tr-TR" sz="1000">
                        <a:effectLst/>
                        <a:latin typeface="Times New Roman"/>
                        <a:ea typeface="Times New Roman"/>
                      </a:endParaRPr>
                    </a:p>
                  </a:txBody>
                  <a:tcPr marL="44450" marR="44450" marT="0" marB="0" anchor="ctr"/>
                </a:tc>
              </a:tr>
              <a:tr h="176911">
                <a:tc>
                  <a:txBody>
                    <a:bodyPr/>
                    <a:lstStyle/>
                    <a:p>
                      <a:pPr>
                        <a:lnSpc>
                          <a:spcPct val="107000"/>
                        </a:lnSpc>
                        <a:spcAft>
                          <a:spcPts val="0"/>
                        </a:spcAft>
                      </a:pPr>
                      <a:r>
                        <a:rPr lang="tr-TR" sz="1200">
                          <a:effectLst/>
                        </a:rPr>
                        <a:t>Satıcı - Kadın</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1</a:t>
                      </a:r>
                      <a:endParaRPr lang="tr-TR" sz="1000">
                        <a:effectLst/>
                        <a:latin typeface="Times New Roman"/>
                        <a:ea typeface="Times New Roman"/>
                      </a:endParaRPr>
                    </a:p>
                  </a:txBody>
                  <a:tcPr marL="44450" marR="44450" marT="0" marB="0" anchor="ctr"/>
                </a:tc>
              </a:tr>
              <a:tr h="176911">
                <a:tc>
                  <a:txBody>
                    <a:bodyPr/>
                    <a:lstStyle/>
                    <a:p>
                      <a:pPr>
                        <a:lnSpc>
                          <a:spcPct val="107000"/>
                        </a:lnSpc>
                        <a:spcAft>
                          <a:spcPts val="0"/>
                        </a:spcAft>
                      </a:pPr>
                      <a:r>
                        <a:rPr lang="tr-TR" sz="1200">
                          <a:effectLst/>
                        </a:rPr>
                        <a:t>Satıcı TOPLAMI</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dirty="0">
                          <a:effectLst/>
                        </a:rPr>
                        <a:t>13</a:t>
                      </a:r>
                      <a:endParaRPr lang="tr-TR" sz="1000" dirty="0">
                        <a:effectLst/>
                        <a:latin typeface="Times New Roman"/>
                        <a:ea typeface="Times New Roman"/>
                      </a:endParaRPr>
                    </a:p>
                  </a:txBody>
                  <a:tcPr marL="44450" marR="44450" marT="0" marB="0" anchor="ctr"/>
                </a:tc>
              </a:tr>
              <a:tr h="298884">
                <a:tc>
                  <a:txBody>
                    <a:bodyPr/>
                    <a:lstStyle/>
                    <a:p>
                      <a:pPr>
                        <a:lnSpc>
                          <a:spcPct val="107000"/>
                        </a:lnSpc>
                        <a:spcAft>
                          <a:spcPts val="0"/>
                        </a:spcAft>
                      </a:pPr>
                      <a:r>
                        <a:rPr lang="tr-TR" sz="1200">
                          <a:effectLst/>
                        </a:rPr>
                        <a:t>Serbest Kalan - Erkek</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69</a:t>
                      </a:r>
                      <a:endParaRPr lang="tr-TR" sz="1000">
                        <a:effectLst/>
                        <a:latin typeface="Times New Roman"/>
                        <a:ea typeface="Times New Roman"/>
                      </a:endParaRPr>
                    </a:p>
                  </a:txBody>
                  <a:tcPr marL="44450" marR="44450" marT="0" marB="0" anchor="ctr"/>
                </a:tc>
              </a:tr>
              <a:tr h="298884">
                <a:tc>
                  <a:txBody>
                    <a:bodyPr/>
                    <a:lstStyle/>
                    <a:p>
                      <a:pPr>
                        <a:lnSpc>
                          <a:spcPct val="107000"/>
                        </a:lnSpc>
                        <a:spcAft>
                          <a:spcPts val="0"/>
                        </a:spcAft>
                      </a:pPr>
                      <a:r>
                        <a:rPr lang="tr-TR" sz="1200">
                          <a:effectLst/>
                        </a:rPr>
                        <a:t>Serbest Kalan - Kadın</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4</a:t>
                      </a:r>
                      <a:endParaRPr lang="tr-TR" sz="1000">
                        <a:effectLst/>
                        <a:latin typeface="Times New Roman"/>
                        <a:ea typeface="Times New Roman"/>
                      </a:endParaRPr>
                    </a:p>
                  </a:txBody>
                  <a:tcPr marL="44450" marR="44450" marT="0" marB="0" anchor="ctr"/>
                </a:tc>
              </a:tr>
              <a:tr h="299327">
                <a:tc>
                  <a:txBody>
                    <a:bodyPr/>
                    <a:lstStyle/>
                    <a:p>
                      <a:pPr>
                        <a:lnSpc>
                          <a:spcPct val="107000"/>
                        </a:lnSpc>
                        <a:spcAft>
                          <a:spcPts val="0"/>
                        </a:spcAft>
                      </a:pPr>
                      <a:r>
                        <a:rPr lang="tr-TR" sz="1200">
                          <a:effectLst/>
                        </a:rPr>
                        <a:t>Serbest Kalan TOPLAMI</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73</a:t>
                      </a:r>
                      <a:endParaRPr lang="tr-TR" sz="1000">
                        <a:effectLst/>
                        <a:latin typeface="Times New Roman"/>
                        <a:ea typeface="Times New Roman"/>
                      </a:endParaRPr>
                    </a:p>
                  </a:txBody>
                  <a:tcPr marL="44450" marR="44450" marT="0" marB="0" anchor="ctr"/>
                </a:tc>
              </a:tr>
              <a:tr h="298884">
                <a:tc>
                  <a:txBody>
                    <a:bodyPr/>
                    <a:lstStyle/>
                    <a:p>
                      <a:pPr>
                        <a:lnSpc>
                          <a:spcPct val="107000"/>
                        </a:lnSpc>
                        <a:spcAft>
                          <a:spcPts val="0"/>
                        </a:spcAft>
                      </a:pPr>
                      <a:r>
                        <a:rPr lang="tr-TR" sz="1200">
                          <a:effectLst/>
                        </a:rPr>
                        <a:t>Tutuklanan - Erkek</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3</a:t>
                      </a:r>
                      <a:endParaRPr lang="tr-TR" sz="1000">
                        <a:effectLst/>
                        <a:latin typeface="Times New Roman"/>
                        <a:ea typeface="Times New Roman"/>
                      </a:endParaRPr>
                    </a:p>
                  </a:txBody>
                  <a:tcPr marL="44450" marR="44450" marT="0" marB="0" anchor="ctr"/>
                </a:tc>
              </a:tr>
              <a:tr h="298884">
                <a:tc>
                  <a:txBody>
                    <a:bodyPr/>
                    <a:lstStyle/>
                    <a:p>
                      <a:pPr>
                        <a:lnSpc>
                          <a:spcPct val="107000"/>
                        </a:lnSpc>
                        <a:spcAft>
                          <a:spcPts val="0"/>
                        </a:spcAft>
                      </a:pPr>
                      <a:r>
                        <a:rPr lang="tr-TR" sz="1200">
                          <a:effectLst/>
                        </a:rPr>
                        <a:t>Tutuklanan - Kadın </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0</a:t>
                      </a:r>
                      <a:endParaRPr lang="tr-TR" sz="1000">
                        <a:effectLst/>
                        <a:latin typeface="Times New Roman"/>
                        <a:ea typeface="Times New Roman"/>
                      </a:endParaRPr>
                    </a:p>
                  </a:txBody>
                  <a:tcPr marL="44450" marR="44450" marT="0" marB="0" anchor="ctr"/>
                </a:tc>
              </a:tr>
              <a:tr h="298884">
                <a:tc>
                  <a:txBody>
                    <a:bodyPr/>
                    <a:lstStyle/>
                    <a:p>
                      <a:pPr>
                        <a:lnSpc>
                          <a:spcPct val="107000"/>
                        </a:lnSpc>
                        <a:spcAft>
                          <a:spcPts val="0"/>
                        </a:spcAft>
                      </a:pPr>
                      <a:r>
                        <a:rPr lang="tr-TR" sz="1200" dirty="0">
                          <a:effectLst/>
                        </a:rPr>
                        <a:t>Tutuklanan TOPLAMI</a:t>
                      </a:r>
                      <a:endParaRPr lang="tr-TR" sz="1000" dirty="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dirty="0">
                          <a:effectLst/>
                        </a:rPr>
                        <a:t>3</a:t>
                      </a:r>
                      <a:endParaRPr lang="tr-TR" sz="1000" dirty="0">
                        <a:effectLst/>
                        <a:latin typeface="Times New Roman"/>
                        <a:ea typeface="Times New Roman"/>
                      </a:endParaRPr>
                    </a:p>
                  </a:txBody>
                  <a:tcPr marL="44450" marR="44450" marT="0" marB="0" anchor="ct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167789535"/>
              </p:ext>
            </p:extLst>
          </p:nvPr>
        </p:nvGraphicFramePr>
        <p:xfrm>
          <a:off x="395537" y="2564904"/>
          <a:ext cx="3384375" cy="3340868"/>
        </p:xfrm>
        <a:graphic>
          <a:graphicData uri="http://schemas.openxmlformats.org/drawingml/2006/table">
            <a:tbl>
              <a:tblPr firstRow="1" firstCol="1" bandRow="1">
                <a:tableStyleId>{5C22544A-7EE6-4342-B048-85BDC9FD1C3A}</a:tableStyleId>
              </a:tblPr>
              <a:tblGrid>
                <a:gridCol w="721281"/>
                <a:gridCol w="716291"/>
                <a:gridCol w="751217"/>
                <a:gridCol w="442186"/>
                <a:gridCol w="397905"/>
                <a:gridCol w="355495"/>
              </a:tblGrid>
              <a:tr h="1670434">
                <a:tc>
                  <a:txBody>
                    <a:bodyPr/>
                    <a:lstStyle/>
                    <a:p>
                      <a:pPr algn="ctr">
                        <a:lnSpc>
                          <a:spcPct val="107000"/>
                        </a:lnSpc>
                        <a:spcAft>
                          <a:spcPts val="0"/>
                        </a:spcAft>
                      </a:pPr>
                      <a:r>
                        <a:rPr lang="tr-TR" sz="1200" dirty="0">
                          <a:effectLst/>
                        </a:rPr>
                        <a:t>EROİN</a:t>
                      </a:r>
                      <a:endParaRPr lang="tr-TR" sz="1000" dirty="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ESRAR</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HİNT KENEVİRİ</a:t>
                      </a:r>
                      <a:endParaRPr lang="tr-TR" sz="1000">
                        <a:effectLst/>
                        <a:latin typeface="Times New Roman"/>
                        <a:ea typeface="Times New Roman"/>
                      </a:endParaRPr>
                    </a:p>
                  </a:txBody>
                  <a:tcPr marL="44450" marR="44450" marT="0" marB="0" anchor="ctr"/>
                </a:tc>
                <a:tc>
                  <a:txBody>
                    <a:bodyPr/>
                    <a:lstStyle/>
                    <a:p>
                      <a:pPr>
                        <a:lnSpc>
                          <a:spcPct val="107000"/>
                        </a:lnSpc>
                        <a:spcAft>
                          <a:spcPts val="0"/>
                        </a:spcAft>
                      </a:pPr>
                      <a:r>
                        <a:rPr lang="tr-TR" sz="1200">
                          <a:effectLst/>
                        </a:rPr>
                        <a:t>KRİSTAL</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BONZAİ</a:t>
                      </a:r>
                      <a:endParaRPr lang="tr-TR" sz="1000">
                        <a:effectLst/>
                        <a:latin typeface="Times New Roman"/>
                        <a:ea typeface="Times New Roman"/>
                      </a:endParaRPr>
                    </a:p>
                  </a:txBody>
                  <a:tcPr marL="44450" marR="44450" marT="0" marB="0" anchor="ctr"/>
                </a:tc>
                <a:tc>
                  <a:txBody>
                    <a:bodyPr/>
                    <a:lstStyle/>
                    <a:p>
                      <a:pPr>
                        <a:lnSpc>
                          <a:spcPct val="107000"/>
                        </a:lnSpc>
                        <a:spcAft>
                          <a:spcPts val="0"/>
                        </a:spcAft>
                      </a:pPr>
                      <a:r>
                        <a:rPr lang="tr-TR" sz="1200">
                          <a:effectLst/>
                        </a:rPr>
                        <a:t>HAŞHAŞ</a:t>
                      </a:r>
                      <a:endParaRPr lang="tr-TR" sz="1000">
                        <a:effectLst/>
                        <a:latin typeface="Times New Roman"/>
                        <a:ea typeface="Times New Roman"/>
                      </a:endParaRPr>
                    </a:p>
                  </a:txBody>
                  <a:tcPr marL="44450" marR="44450" marT="0" marB="0" anchor="ctr"/>
                </a:tc>
              </a:tr>
              <a:tr h="1670434">
                <a:tc>
                  <a:txBody>
                    <a:bodyPr/>
                    <a:lstStyle/>
                    <a:p>
                      <a:pPr algn="ctr">
                        <a:lnSpc>
                          <a:spcPct val="107000"/>
                        </a:lnSpc>
                        <a:spcAft>
                          <a:spcPts val="0"/>
                        </a:spcAft>
                      </a:pPr>
                      <a:r>
                        <a:rPr lang="tr-TR" sz="1200">
                          <a:effectLst/>
                        </a:rPr>
                        <a:t>21,87 gram </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42,63 gram</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3,7 gram</a:t>
                      </a:r>
                      <a:endParaRPr lang="tr-TR" sz="1000">
                        <a:effectLst/>
                        <a:latin typeface="Times New Roman"/>
                        <a:ea typeface="Times New Roman"/>
                      </a:endParaRPr>
                    </a:p>
                  </a:txBody>
                  <a:tcPr marL="44450" marR="44450" marT="0" marB="0" anchor="ctr"/>
                </a:tc>
                <a:tc>
                  <a:txBody>
                    <a:bodyPr/>
                    <a:lstStyle/>
                    <a:p>
                      <a:pPr>
                        <a:lnSpc>
                          <a:spcPct val="107000"/>
                        </a:lnSpc>
                        <a:spcAft>
                          <a:spcPts val="0"/>
                        </a:spcAft>
                      </a:pPr>
                      <a:r>
                        <a:rPr lang="tr-TR" sz="1200">
                          <a:effectLst/>
                        </a:rPr>
                        <a:t>14,48 gram</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a:effectLst/>
                        </a:rPr>
                        <a:t>---</a:t>
                      </a:r>
                      <a:endParaRPr lang="tr-TR" sz="1000">
                        <a:effectLst/>
                        <a:latin typeface="Times New Roman"/>
                        <a:ea typeface="Times New Roman"/>
                      </a:endParaRPr>
                    </a:p>
                  </a:txBody>
                  <a:tcPr marL="44450" marR="44450" marT="0" marB="0" anchor="ctr"/>
                </a:tc>
                <a:tc>
                  <a:txBody>
                    <a:bodyPr/>
                    <a:lstStyle/>
                    <a:p>
                      <a:pPr algn="ctr">
                        <a:lnSpc>
                          <a:spcPct val="107000"/>
                        </a:lnSpc>
                        <a:spcAft>
                          <a:spcPts val="0"/>
                        </a:spcAft>
                      </a:pPr>
                      <a:r>
                        <a:rPr lang="tr-TR" sz="1200" dirty="0">
                          <a:effectLst/>
                        </a:rPr>
                        <a:t>---</a:t>
                      </a:r>
                      <a:endParaRPr lang="tr-TR" sz="1000" dirty="0">
                        <a:effectLst/>
                        <a:latin typeface="Times New Roman"/>
                        <a:ea typeface="Times New Roman"/>
                      </a:endParaRPr>
                    </a:p>
                  </a:txBody>
                  <a:tcPr marL="44450" marR="44450" marT="0" marB="0"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164545336"/>
              </p:ext>
            </p:extLst>
          </p:nvPr>
        </p:nvGraphicFramePr>
        <p:xfrm>
          <a:off x="467545" y="1052736"/>
          <a:ext cx="8131944" cy="3445848"/>
        </p:xfrm>
        <a:graphic>
          <a:graphicData uri="http://schemas.openxmlformats.org/drawingml/2006/table">
            <a:tbl>
              <a:tblPr firstRow="1" firstCol="1" bandRow="1">
                <a:tableStyleId>{5C22544A-7EE6-4342-B048-85BDC9FD1C3A}</a:tableStyleId>
              </a:tblPr>
              <a:tblGrid>
                <a:gridCol w="1776510"/>
                <a:gridCol w="2160832"/>
                <a:gridCol w="2129458"/>
                <a:gridCol w="2065144"/>
              </a:tblGrid>
              <a:tr h="246132">
                <a:tc>
                  <a:txBody>
                    <a:bodyPr/>
                    <a:lstStyle/>
                    <a:p>
                      <a:pPr algn="ctr">
                        <a:lnSpc>
                          <a:spcPct val="107000"/>
                        </a:lnSpc>
                        <a:spcAft>
                          <a:spcPts val="0"/>
                        </a:spcAft>
                      </a:pPr>
                      <a:r>
                        <a:rPr lang="tr-TR" sz="800" dirty="0">
                          <a:effectLst/>
                        </a:rPr>
                        <a:t>AYLAR</a:t>
                      </a:r>
                      <a:endParaRPr lang="tr-TR" sz="800" dirty="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FM</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FB</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TOPLAM</a:t>
                      </a:r>
                      <a:endParaRPr lang="tr-TR" sz="80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a:effectLst/>
                        </a:rPr>
                        <a:t>OCAK</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13</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57</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70</a:t>
                      </a:r>
                      <a:endParaRPr lang="tr-TR" sz="80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a:effectLst/>
                        </a:rPr>
                        <a:t>ŞUBAT</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9</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57</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66</a:t>
                      </a:r>
                      <a:endParaRPr lang="tr-TR" sz="80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a:effectLst/>
                        </a:rPr>
                        <a:t>MART</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5</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59</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64</a:t>
                      </a:r>
                      <a:endParaRPr lang="tr-TR" sz="80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dirty="0">
                          <a:effectLst/>
                        </a:rPr>
                        <a:t>NİSAN</a:t>
                      </a:r>
                      <a:endParaRPr lang="tr-TR" sz="800" dirty="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10</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70</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80</a:t>
                      </a:r>
                      <a:endParaRPr lang="tr-TR" sz="80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dirty="0">
                          <a:effectLst/>
                        </a:rPr>
                        <a:t>MAYIS</a:t>
                      </a:r>
                      <a:endParaRPr lang="tr-TR" sz="800" dirty="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13</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57</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dirty="0">
                          <a:effectLst/>
                        </a:rPr>
                        <a:t>70</a:t>
                      </a:r>
                      <a:endParaRPr lang="tr-TR" sz="800" dirty="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a:effectLst/>
                        </a:rPr>
                        <a:t>HAZİRAN</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dirty="0">
                          <a:effectLst/>
                        </a:rPr>
                        <a:t>10</a:t>
                      </a:r>
                      <a:endParaRPr lang="tr-TR" sz="800" dirty="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60</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dirty="0">
                          <a:effectLst/>
                        </a:rPr>
                        <a:t>70</a:t>
                      </a:r>
                      <a:endParaRPr lang="tr-TR" sz="800" dirty="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a:effectLst/>
                        </a:rPr>
                        <a:t>TEMMUZ</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13</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51</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64</a:t>
                      </a:r>
                      <a:endParaRPr lang="tr-TR" sz="80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a:effectLst/>
                        </a:rPr>
                        <a:t>AĞUSTOS</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6</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61</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67</a:t>
                      </a:r>
                      <a:endParaRPr lang="tr-TR" sz="80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a:effectLst/>
                        </a:rPr>
                        <a:t>EYLÜL</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7</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49</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56</a:t>
                      </a:r>
                      <a:endParaRPr lang="tr-TR" sz="80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a:effectLst/>
                        </a:rPr>
                        <a:t>EKİM</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8</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48</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56</a:t>
                      </a:r>
                      <a:endParaRPr lang="tr-TR" sz="80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a:effectLst/>
                        </a:rPr>
                        <a:t>KASIM</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dirty="0">
                          <a:effectLst/>
                        </a:rPr>
                        <a:t>11</a:t>
                      </a:r>
                      <a:endParaRPr lang="tr-TR" sz="800" dirty="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54</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65</a:t>
                      </a:r>
                      <a:endParaRPr lang="tr-TR" sz="80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a:effectLst/>
                        </a:rPr>
                        <a:t>ARALIK</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18</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62</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80</a:t>
                      </a:r>
                      <a:endParaRPr lang="tr-TR" sz="800">
                        <a:effectLst/>
                        <a:latin typeface="Times New Roman"/>
                        <a:ea typeface="Times New Roman"/>
                      </a:endParaRPr>
                    </a:p>
                  </a:txBody>
                  <a:tcPr marL="37467" marR="37467" marT="0" marB="0" anchor="ctr"/>
                </a:tc>
              </a:tr>
              <a:tr h="246132">
                <a:tc>
                  <a:txBody>
                    <a:bodyPr/>
                    <a:lstStyle/>
                    <a:p>
                      <a:pPr>
                        <a:lnSpc>
                          <a:spcPct val="107000"/>
                        </a:lnSpc>
                        <a:spcAft>
                          <a:spcPts val="0"/>
                        </a:spcAft>
                      </a:pPr>
                      <a:r>
                        <a:rPr lang="tr-TR" sz="800">
                          <a:effectLst/>
                        </a:rPr>
                        <a:t>TOPLAM</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dirty="0">
                          <a:effectLst/>
                        </a:rPr>
                        <a:t>123</a:t>
                      </a:r>
                      <a:endParaRPr lang="tr-TR" sz="800" dirty="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a:effectLst/>
                        </a:rPr>
                        <a:t>685</a:t>
                      </a:r>
                      <a:endParaRPr lang="tr-TR" sz="800">
                        <a:effectLst/>
                        <a:latin typeface="Times New Roman"/>
                        <a:ea typeface="Times New Roman"/>
                      </a:endParaRPr>
                    </a:p>
                  </a:txBody>
                  <a:tcPr marL="37467" marR="37467" marT="0" marB="0" anchor="ctr"/>
                </a:tc>
                <a:tc>
                  <a:txBody>
                    <a:bodyPr/>
                    <a:lstStyle/>
                    <a:p>
                      <a:pPr algn="ctr">
                        <a:lnSpc>
                          <a:spcPct val="107000"/>
                        </a:lnSpc>
                        <a:spcAft>
                          <a:spcPts val="0"/>
                        </a:spcAft>
                      </a:pPr>
                      <a:r>
                        <a:rPr lang="tr-TR" sz="800" dirty="0">
                          <a:effectLst/>
                        </a:rPr>
                        <a:t>808</a:t>
                      </a:r>
                      <a:endParaRPr lang="tr-TR" sz="800" dirty="0">
                        <a:effectLst/>
                        <a:latin typeface="Times New Roman"/>
                        <a:ea typeface="Times New Roman"/>
                      </a:endParaRPr>
                    </a:p>
                  </a:txBody>
                  <a:tcPr marL="37467" marR="37467" marT="0" marB="0" anchor="ctr"/>
                </a:tc>
              </a:tr>
            </a:tbl>
          </a:graphicData>
        </a:graphic>
      </p:graphicFrame>
      <p:sp>
        <p:nvSpPr>
          <p:cNvPr id="5" name="Dikdörtgen 4"/>
          <p:cNvSpPr/>
          <p:nvPr/>
        </p:nvSpPr>
        <p:spPr>
          <a:xfrm>
            <a:off x="251520" y="4604935"/>
            <a:ext cx="8784976" cy="1200329"/>
          </a:xfrm>
          <a:prstGeom prst="rect">
            <a:avLst/>
          </a:prstGeom>
        </p:spPr>
        <p:txBody>
          <a:bodyPr wrap="square">
            <a:spAutoFit/>
          </a:bodyPr>
          <a:lstStyle/>
          <a:p>
            <a:pPr algn="ctr"/>
            <a:r>
              <a:rPr lang="tr-TR" dirty="0">
                <a:solidFill>
                  <a:srgbClr val="FF0000"/>
                </a:solidFill>
                <a:latin typeface="Times New Roman" pitchFamily="18" charset="0"/>
                <a:cs typeface="Times New Roman" pitchFamily="18" charset="0"/>
              </a:rPr>
              <a:t>TRAFİK </a:t>
            </a:r>
            <a:r>
              <a:rPr lang="tr-TR" dirty="0" smtClean="0">
                <a:solidFill>
                  <a:srgbClr val="FF0000"/>
                </a:solidFill>
                <a:latin typeface="Times New Roman" pitchFamily="18" charset="0"/>
                <a:cs typeface="Times New Roman" pitchFamily="18" charset="0"/>
              </a:rPr>
              <a:t>KAZALARI</a:t>
            </a:r>
            <a:endParaRPr lang="tr-TR" dirty="0">
              <a:solidFill>
                <a:srgbClr val="FF0000"/>
              </a:solidFill>
              <a:latin typeface="Times New Roman" pitchFamily="18" charset="0"/>
              <a:cs typeface="Times New Roman" pitchFamily="18" charset="0"/>
            </a:endParaRPr>
          </a:p>
          <a:p>
            <a:r>
              <a:rPr lang="tr-TR" dirty="0" smtClean="0">
                <a:latin typeface="Times New Roman" pitchFamily="18" charset="0"/>
                <a:cs typeface="Times New Roman" pitchFamily="18" charset="0"/>
              </a:rPr>
              <a:t>	İlçemiz </a:t>
            </a:r>
            <a:r>
              <a:rPr lang="tr-TR" dirty="0">
                <a:latin typeface="Times New Roman" pitchFamily="18" charset="0"/>
                <a:cs typeface="Times New Roman" pitchFamily="18" charset="0"/>
              </a:rPr>
              <a:t>polis sorumluluk bölgesinde 2015 yılında 1 ölümlü, 66 yaralamalı, 56 maddi hasarlı trafik kazası meydana gelmiş, bu kazalarda 2 vatandaşımız hayatını kaybetmiş, 133 vatandaşımız yaralanmıştır.</a:t>
            </a:r>
          </a:p>
        </p:txBody>
      </p:sp>
      <p:graphicFrame>
        <p:nvGraphicFramePr>
          <p:cNvPr id="7" name="Nesne 6"/>
          <p:cNvGraphicFramePr>
            <a:graphicFrameLocks noChangeAspect="1"/>
          </p:cNvGraphicFramePr>
          <p:nvPr>
            <p:extLst>
              <p:ext uri="{D42A27DB-BD31-4B8C-83A1-F6EECF244321}">
                <p14:modId xmlns:p14="http://schemas.microsoft.com/office/powerpoint/2010/main" val="2643990687"/>
              </p:ext>
            </p:extLst>
          </p:nvPr>
        </p:nvGraphicFramePr>
        <p:xfrm>
          <a:off x="827088" y="5967561"/>
          <a:ext cx="7561336" cy="485775"/>
        </p:xfrm>
        <a:graphic>
          <a:graphicData uri="http://schemas.openxmlformats.org/presentationml/2006/ole">
            <mc:AlternateContent xmlns:mc="http://schemas.openxmlformats.org/markup-compatibility/2006">
              <mc:Choice xmlns:v="urn:schemas-microsoft-com:vml" Requires="v">
                <p:oleObj spid="_x0000_s3080" name="Çalışma Sayfası" r:id="rId4" imgW="6067357" imgH="495210" progId="Excel.Sheet.8">
                  <p:embed/>
                </p:oleObj>
              </mc:Choice>
              <mc:Fallback>
                <p:oleObj name="Çalışma Sayfası" r:id="rId4" imgW="6067357" imgH="495210"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5967561"/>
                        <a:ext cx="7561336" cy="485775"/>
                      </a:xfrm>
                      <a:prstGeom prst="rect">
                        <a:avLst/>
                      </a:prstGeom>
                      <a:noFill/>
                    </p:spPr>
                  </p:pic>
                </p:oleObj>
              </mc:Fallback>
            </mc:AlternateContent>
          </a:graphicData>
        </a:graphic>
      </p:graphicFrame>
      <p:sp>
        <p:nvSpPr>
          <p:cNvPr id="9" name="Başlık 1"/>
          <p:cNvSpPr txBox="1">
            <a:spLocks/>
          </p:cNvSpPr>
          <p:nvPr/>
        </p:nvSpPr>
        <p:spPr bwMode="auto">
          <a:xfrm>
            <a:off x="827088" y="-26988"/>
            <a:ext cx="7772400"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4000" b="1" dirty="0" smtClean="0">
                <a:solidFill>
                  <a:srgbClr val="FF0000"/>
                </a:solidFill>
                <a:latin typeface="Times New Roman" pitchFamily="18" charset="0"/>
                <a:cs typeface="Times New Roman" pitchFamily="18" charset="0"/>
              </a:rPr>
              <a:t>ASAYİŞ DURUMU</a:t>
            </a:r>
          </a:p>
        </p:txBody>
      </p:sp>
      <p:sp>
        <p:nvSpPr>
          <p:cNvPr id="10" name="Başlık 1"/>
          <p:cNvSpPr txBox="1">
            <a:spLocks/>
          </p:cNvSpPr>
          <p:nvPr/>
        </p:nvSpPr>
        <p:spPr bwMode="auto">
          <a:xfrm>
            <a:off x="688032" y="476672"/>
            <a:ext cx="7772400"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600" b="1" dirty="0">
                <a:solidFill>
                  <a:srgbClr val="FF0000"/>
                </a:solidFill>
                <a:latin typeface="Times New Roman" pitchFamily="18" charset="0"/>
                <a:cs typeface="Times New Roman" pitchFamily="18" charset="0"/>
              </a:rPr>
              <a:t>2015 YILI FAİLİ BELLİ, FAİLİ MEÇHUL OLAYLAR</a:t>
            </a:r>
            <a:endParaRPr lang="tr-TR" sz="1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1478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lt Başlık 2"/>
          <p:cNvSpPr>
            <a:spLocks noGrp="1"/>
          </p:cNvSpPr>
          <p:nvPr>
            <p:ph type="subTitle" idx="1"/>
          </p:nvPr>
        </p:nvSpPr>
        <p:spPr>
          <a:xfrm>
            <a:off x="395288" y="116805"/>
            <a:ext cx="8569325" cy="5832475"/>
          </a:xfrm>
        </p:spPr>
        <p:txBody>
          <a:bodyPr/>
          <a:lstStyle/>
          <a:p>
            <a:pPr algn="just">
              <a:lnSpc>
                <a:spcPct val="80000"/>
              </a:lnSpc>
            </a:pPr>
            <a:r>
              <a:rPr lang="tr-TR" sz="1600" b="1" dirty="0" smtClean="0">
                <a:solidFill>
                  <a:srgbClr val="002060"/>
                </a:solidFill>
                <a:latin typeface="Times New Roman" pitchFamily="18" charset="0"/>
                <a:cs typeface="Times New Roman" pitchFamily="18" charset="0"/>
              </a:rPr>
              <a:t>	</a:t>
            </a:r>
          </a:p>
          <a:p>
            <a:pPr>
              <a:lnSpc>
                <a:spcPct val="80000"/>
              </a:lnSpc>
            </a:pPr>
            <a:r>
              <a:rPr lang="tr-TR" sz="1800" b="1" dirty="0" smtClean="0">
                <a:solidFill>
                  <a:srgbClr val="FF0000"/>
                </a:solidFill>
                <a:latin typeface="Times New Roman" pitchFamily="18" charset="0"/>
                <a:cs typeface="Times New Roman" pitchFamily="18" charset="0"/>
              </a:rPr>
              <a:t> İLÇE KÖYLERE HİZMET GÖTÜRME BİRLİĞİ BAŞKANLIĞI</a:t>
            </a:r>
          </a:p>
          <a:p>
            <a:pPr algn="just">
              <a:lnSpc>
                <a:spcPct val="80000"/>
              </a:lnSpc>
            </a:pPr>
            <a:endParaRPr lang="tr-TR" sz="1600" b="1" dirty="0" smtClean="0">
              <a:solidFill>
                <a:srgbClr val="FF0000"/>
              </a:solidFill>
              <a:latin typeface="Times New Roman" pitchFamily="18" charset="0"/>
              <a:cs typeface="Times New Roman" pitchFamily="18" charset="0"/>
            </a:endParaRPr>
          </a:p>
          <a:p>
            <a:pPr algn="just">
              <a:lnSpc>
                <a:spcPct val="80000"/>
              </a:lnSpc>
            </a:pPr>
            <a:endParaRPr lang="tr-TR" sz="1600" dirty="0" smtClean="0">
              <a:solidFill>
                <a:srgbClr val="FF0000"/>
              </a:solidFill>
              <a:latin typeface="Times New Roman" pitchFamily="18" charset="0"/>
              <a:cs typeface="Times New Roman" pitchFamily="18" charset="0"/>
            </a:endParaRPr>
          </a:p>
          <a:p>
            <a:pPr algn="just">
              <a:lnSpc>
                <a:spcPct val="80000"/>
              </a:lnSpc>
            </a:pPr>
            <a:r>
              <a:rPr lang="tr-TR" sz="1300" dirty="0" smtClean="0">
                <a:solidFill>
                  <a:schemeClr val="tx1"/>
                </a:solidFill>
                <a:latin typeface="Times New Roman" pitchFamily="18" charset="0"/>
                <a:cs typeface="Times New Roman" pitchFamily="18" charset="0"/>
              </a:rPr>
              <a:t>	</a:t>
            </a:r>
            <a:r>
              <a:rPr lang="tr-TR" sz="1400" b="1" dirty="0" smtClean="0">
                <a:solidFill>
                  <a:schemeClr val="tx1"/>
                </a:solidFill>
                <a:latin typeface="Times New Roman" pitchFamily="18" charset="0"/>
                <a:cs typeface="Times New Roman" pitchFamily="18" charset="0"/>
              </a:rPr>
              <a:t>İlçe Köylere Hizmet Götürme Birliği İlçe Hükümet Konağı 3. Katında 1 Birlik Müdürü ve 1 Birlik Teknik İşler Koordinatörü olmak üzere toplamda 2 personel ile hizmet vermekte olup, Birliğe Dinar İlçesine bağlı 60 Köy Muhtarlığı üyedir.  </a:t>
            </a:r>
          </a:p>
          <a:p>
            <a:pPr algn="just">
              <a:lnSpc>
                <a:spcPct val="80000"/>
              </a:lnSpc>
            </a:pPr>
            <a:r>
              <a:rPr lang="tr-TR" sz="1400" b="1" dirty="0" smtClean="0">
                <a:solidFill>
                  <a:schemeClr val="tx1"/>
                </a:solidFill>
                <a:latin typeface="Times New Roman" pitchFamily="18" charset="0"/>
                <a:cs typeface="Times New Roman" pitchFamily="18" charset="0"/>
              </a:rPr>
              <a:t>	İlçe Köylere Hizmet Götürme Birliği Başkanlığının 2015 mali yılı içerisinde; </a:t>
            </a:r>
          </a:p>
          <a:p>
            <a:pPr algn="just">
              <a:lnSpc>
                <a:spcPct val="80000"/>
              </a:lnSpc>
            </a:pPr>
            <a:r>
              <a:rPr lang="tr-TR" sz="1400" b="1" dirty="0" smtClean="0">
                <a:solidFill>
                  <a:schemeClr val="tx1"/>
                </a:solidFill>
                <a:latin typeface="Times New Roman" pitchFamily="18" charset="0"/>
                <a:cs typeface="Times New Roman" pitchFamily="18" charset="0"/>
              </a:rPr>
              <a:t>	55 Köyde toplam 92.920 m² Köy İçi Kilitli Beton Parke Yapımı ve 1 Adet İçme Suyu İsale Hattı yenileme ve 2 adet isale hattı kısmi yenileme, 1 adet ishale hattı değişimine esas malzeme alımı, 1 adet isale hattı bakım onarımına esas ihaleleri yapılarak </a:t>
            </a:r>
            <a:r>
              <a:rPr lang="tr-TR" sz="1400" b="1" dirty="0" err="1" smtClean="0">
                <a:solidFill>
                  <a:schemeClr val="tx1"/>
                </a:solidFill>
                <a:latin typeface="Times New Roman" pitchFamily="18" charset="0"/>
                <a:cs typeface="Times New Roman" pitchFamily="18" charset="0"/>
              </a:rPr>
              <a:t>Köydes</a:t>
            </a:r>
            <a:r>
              <a:rPr lang="tr-TR" sz="1400" b="1" dirty="0" smtClean="0">
                <a:solidFill>
                  <a:schemeClr val="tx1"/>
                </a:solidFill>
                <a:latin typeface="Times New Roman" pitchFamily="18" charset="0"/>
                <a:cs typeface="Times New Roman" pitchFamily="18" charset="0"/>
              </a:rPr>
              <a:t>, İl Özel İdaresi ve Birlik imkanları kapsamında yapımları tamamlanmıştır. </a:t>
            </a:r>
          </a:p>
          <a:p>
            <a:pPr algn="just">
              <a:lnSpc>
                <a:spcPct val="80000"/>
              </a:lnSpc>
            </a:pPr>
            <a:r>
              <a:rPr lang="tr-TR" sz="1400" b="1" dirty="0" smtClean="0">
                <a:solidFill>
                  <a:schemeClr val="tx1"/>
                </a:solidFill>
                <a:latin typeface="Times New Roman" pitchFamily="18" charset="0"/>
                <a:cs typeface="Times New Roman" pitchFamily="18" charset="0"/>
              </a:rPr>
              <a:t>	İl Özel İdaresince 2014 yılı içerisinde tahsis edilen ödenekler kapsamında Dinar Merkez Anaokulu ve Tatarlı 12 Derslik Okul Yapımı, 11 Adet İlköğretim Okullu ve 7 adet Lise Genel Bakım Onarım işleri tamamlanmıştır</a:t>
            </a:r>
          </a:p>
          <a:p>
            <a:pPr algn="just">
              <a:lnSpc>
                <a:spcPct val="80000"/>
              </a:lnSpc>
            </a:pPr>
            <a:r>
              <a:rPr lang="tr-TR" sz="1400" b="1" dirty="0" smtClean="0">
                <a:solidFill>
                  <a:schemeClr val="tx1"/>
                </a:solidFill>
                <a:latin typeface="Times New Roman" pitchFamily="18" charset="0"/>
                <a:cs typeface="Times New Roman" pitchFamily="18" charset="0"/>
              </a:rPr>
              <a:t>	İl Özel İdaresi ödeneği kapsamında İlçemiz </a:t>
            </a:r>
            <a:r>
              <a:rPr lang="tr-TR" sz="1400" b="1" dirty="0" err="1" smtClean="0">
                <a:solidFill>
                  <a:schemeClr val="tx1"/>
                </a:solidFill>
                <a:latin typeface="Times New Roman" pitchFamily="18" charset="0"/>
                <a:cs typeface="Times New Roman" pitchFamily="18" charset="0"/>
              </a:rPr>
              <a:t>Göçerli</a:t>
            </a:r>
            <a:r>
              <a:rPr lang="tr-TR" sz="1400" b="1" dirty="0" smtClean="0">
                <a:solidFill>
                  <a:schemeClr val="tx1"/>
                </a:solidFill>
                <a:latin typeface="Times New Roman" pitchFamily="18" charset="0"/>
                <a:cs typeface="Times New Roman" pitchFamily="18" charset="0"/>
              </a:rPr>
              <a:t> Köyünde 1 adet ve Yıprak Köyünde 1 adet olmak üzere toplam 2 adet Sentetik Çim Yüzeyli Mini Futbol Sahası Yapım işi, </a:t>
            </a:r>
            <a:r>
              <a:rPr lang="tr-TR" sz="1400" b="1" dirty="0" err="1" smtClean="0">
                <a:solidFill>
                  <a:schemeClr val="tx1"/>
                </a:solidFill>
                <a:latin typeface="Times New Roman" pitchFamily="18" charset="0"/>
                <a:cs typeface="Times New Roman" pitchFamily="18" charset="0"/>
              </a:rPr>
              <a:t>Çiçektepe</a:t>
            </a:r>
            <a:r>
              <a:rPr lang="tr-TR" sz="1400" b="1" dirty="0" smtClean="0">
                <a:solidFill>
                  <a:schemeClr val="tx1"/>
                </a:solidFill>
                <a:latin typeface="Times New Roman" pitchFamily="18" charset="0"/>
                <a:cs typeface="Times New Roman" pitchFamily="18" charset="0"/>
              </a:rPr>
              <a:t> Köyü Düğün Salonu Yapım İşi </a:t>
            </a:r>
            <a:r>
              <a:rPr lang="tr-TR" sz="1400" b="1" dirty="0">
                <a:solidFill>
                  <a:schemeClr val="tx1"/>
                </a:solidFill>
                <a:latin typeface="Times New Roman" pitchFamily="18" charset="0"/>
                <a:cs typeface="Times New Roman" pitchFamily="18" charset="0"/>
              </a:rPr>
              <a:t>2015 yılı içerisinde </a:t>
            </a:r>
            <a:r>
              <a:rPr lang="tr-TR" sz="1400" b="1" dirty="0" smtClean="0">
                <a:solidFill>
                  <a:schemeClr val="tx1"/>
                </a:solidFill>
                <a:latin typeface="Times New Roman" pitchFamily="18" charset="0"/>
                <a:cs typeface="Times New Roman" pitchFamily="18" charset="0"/>
              </a:rPr>
              <a:t>ihale edilmiş, yapımları 2016 yılı içerisinde tamamlanacaktır.</a:t>
            </a:r>
          </a:p>
          <a:p>
            <a:pPr algn="just">
              <a:lnSpc>
                <a:spcPct val="80000"/>
              </a:lnSpc>
            </a:pPr>
            <a:r>
              <a:rPr lang="tr-TR" sz="1400" b="1" dirty="0" smtClean="0">
                <a:solidFill>
                  <a:schemeClr val="tx1"/>
                </a:solidFill>
                <a:latin typeface="Times New Roman" pitchFamily="18" charset="0"/>
                <a:cs typeface="Times New Roman" pitchFamily="18" charset="0"/>
              </a:rPr>
              <a:t>	İlçe Köylere Hizmet Götürme Birliği Başkanlığınca 2015 mali yılı içerisinde Birliğimize üye köylerde; </a:t>
            </a:r>
          </a:p>
          <a:p>
            <a:pPr algn="just">
              <a:lnSpc>
                <a:spcPct val="80000"/>
              </a:lnSpc>
            </a:pPr>
            <a:r>
              <a:rPr lang="tr-TR" sz="1400" b="1" dirty="0" smtClean="0">
                <a:solidFill>
                  <a:schemeClr val="tx1"/>
                </a:solidFill>
                <a:latin typeface="Times New Roman" pitchFamily="18" charset="0"/>
                <a:cs typeface="Times New Roman" pitchFamily="18" charset="0"/>
              </a:rPr>
              <a:t>	Köy orta malları, içme suyu tesisler ve diğer bakım onarımları kapsamında 21 köyde küçük çaplı bakım onarım, 3 adet köyde haşere mücadelesi kapsamında ilaç alımı, köylerimizde meyveciliğin geliştirilmesi ve teşvik edilmesi kapsamında 1.500 adet sertifikalı ceviz fidanı dağıtımı, köy ilköğretim okullarında kullanılmak üzere bilgisayar ve projeksiyon cihazı alımı, köyler unutulmaya yüz tutmuş el sanatları ve halk eğitimi kapsamında  halı kursları için malzeme alımı, biçki dikiş kursları kapsamında kesim dikim cihazı alımı yapılmıştır.</a:t>
            </a:r>
          </a:p>
          <a:p>
            <a:pPr algn="just">
              <a:lnSpc>
                <a:spcPct val="80000"/>
              </a:lnSpc>
            </a:pPr>
            <a:r>
              <a:rPr lang="tr-TR" sz="1400" b="1" dirty="0" smtClean="0">
                <a:solidFill>
                  <a:schemeClr val="tx1"/>
                </a:solidFill>
                <a:latin typeface="Times New Roman" pitchFamily="18" charset="0"/>
                <a:cs typeface="Times New Roman" pitchFamily="18" charset="0"/>
              </a:rPr>
              <a:t>	</a:t>
            </a:r>
            <a:r>
              <a:rPr lang="tr-TR" sz="1400" b="1" dirty="0">
                <a:solidFill>
                  <a:schemeClr val="tx1"/>
                </a:solidFill>
                <a:latin typeface="Times New Roman" pitchFamily="18" charset="0"/>
                <a:cs typeface="Times New Roman" pitchFamily="18" charset="0"/>
              </a:rPr>
              <a:t>2015 yılı içerisinde İl Özel İdaresince tahsis edilen ödenek kapsamında  Dinar 3 Adet Hizmet Noktası kapsamında(Dinar Merkez, </a:t>
            </a:r>
            <a:r>
              <a:rPr lang="tr-TR" sz="1400" b="1" dirty="0" err="1">
                <a:solidFill>
                  <a:schemeClr val="tx1"/>
                </a:solidFill>
                <a:latin typeface="Times New Roman" pitchFamily="18" charset="0"/>
                <a:cs typeface="Times New Roman" pitchFamily="18" charset="0"/>
              </a:rPr>
              <a:t>Uluköy</a:t>
            </a:r>
            <a:r>
              <a:rPr lang="tr-TR" sz="1400" b="1" dirty="0">
                <a:solidFill>
                  <a:schemeClr val="tx1"/>
                </a:solidFill>
                <a:latin typeface="Times New Roman" pitchFamily="18" charset="0"/>
                <a:cs typeface="Times New Roman" pitchFamily="18" charset="0"/>
              </a:rPr>
              <a:t> ve Kınık olmak üzere), İlçemize bağlı Köylerde alt yapı hizmetlerinin yürütümünde ve temizlik(çöp toplama) hizmetlerinde kullanılmak üzere 1 Adet lastik Tekerli Greyder, 3 Adet Lastik Tekerli Kazıcı Yükleyici, 2 Adet Damperli Kamyon, 1 Adet Yama Kamyonu, 3 Adet Çöp Toplama Aracı ile 4 Operatör, 3 Kamyon Şoförü, 3 Çöp Kamyonu Şoförü, 6 Çöp Toplama İşçisi, 2 Yama ve 1 su tamir işçisi ile toplam 19 kişi hizmet alım yolu ile faaliyet göstermiştir. </a:t>
            </a:r>
          </a:p>
          <a:p>
            <a:pPr algn="just">
              <a:lnSpc>
                <a:spcPct val="80000"/>
              </a:lnSpc>
            </a:pPr>
            <a:endParaRPr lang="tr-TR" sz="13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595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lt Başlık 2"/>
          <p:cNvSpPr>
            <a:spLocks noGrp="1"/>
          </p:cNvSpPr>
          <p:nvPr>
            <p:ph type="subTitle" idx="1"/>
          </p:nvPr>
        </p:nvSpPr>
        <p:spPr>
          <a:xfrm>
            <a:off x="395288" y="692150"/>
            <a:ext cx="8569325" cy="5832475"/>
          </a:xfrm>
        </p:spPr>
        <p:txBody>
          <a:bodyPr/>
          <a:lstStyle/>
          <a:p>
            <a:pPr algn="just"/>
            <a:endParaRPr lang="tr-TR" sz="1300" b="1" dirty="0" smtClean="0">
              <a:solidFill>
                <a:srgbClr val="002060"/>
              </a:solidFill>
            </a:endParaRPr>
          </a:p>
          <a:p>
            <a:r>
              <a:rPr lang="tr-TR" sz="1800" b="1" dirty="0" smtClean="0">
                <a:solidFill>
                  <a:srgbClr val="FF0000"/>
                </a:solidFill>
                <a:latin typeface="Times New Roman" pitchFamily="18" charset="0"/>
                <a:cs typeface="Times New Roman" pitchFamily="18" charset="0"/>
              </a:rPr>
              <a:t>İLÇE KÖYLERE HİZMET GÖTÜRME BİRLİĞİ BAŞKANLIĞI</a:t>
            </a:r>
          </a:p>
          <a:p>
            <a:pPr algn="just"/>
            <a:endParaRPr lang="tr-TR" sz="1800" dirty="0" smtClean="0">
              <a:solidFill>
                <a:srgbClr val="FF0000"/>
              </a:solidFill>
              <a:latin typeface="Times New Roman" pitchFamily="18" charset="0"/>
              <a:cs typeface="Times New Roman" pitchFamily="18" charset="0"/>
            </a:endParaRPr>
          </a:p>
          <a:p>
            <a:pPr algn="just"/>
            <a:r>
              <a:rPr lang="tr-TR" sz="1400" b="1" dirty="0" smtClean="0">
                <a:solidFill>
                  <a:schemeClr val="tx1"/>
                </a:solidFill>
                <a:latin typeface="Times New Roman" pitchFamily="18" charset="0"/>
                <a:cs typeface="Times New Roman" pitchFamily="18" charset="0"/>
              </a:rPr>
              <a:t>	 Devlet Su İşlerince, Dinar İlçesi Karakuyu Sulama Projesi Dinar İlçesi Köylere Hizmet Götürme Birliğine 1996 yılında devredilmiştir. Proje kapsamında pompaj sahası çiftçilerden talep olmaması sebebiyle yaklaşık 5-6 yıldır çalışmamakta, cazibe sulama sahası kapsamında ise 1.960 Hektar(19.620 Dekar) araziyi 85 Km’lik yeraltı basınçlı sulama sistemi ile sezonluk alınan 4 geçici sulama personel ile sulama hizmetlerini yürütmektedir. </a:t>
            </a:r>
          </a:p>
          <a:p>
            <a:pPr algn="just"/>
            <a:r>
              <a:rPr lang="tr-TR" sz="1400" b="1" dirty="0" smtClean="0">
                <a:solidFill>
                  <a:schemeClr val="tx1"/>
                </a:solidFill>
                <a:latin typeface="Times New Roman" pitchFamily="18" charset="0"/>
                <a:cs typeface="Times New Roman" pitchFamily="18" charset="0"/>
              </a:rPr>
              <a:t>	DSİ tarafından yapılan ihalesi edilerek yapımı tamamlanan, saz ovası kapalı basınçlı sulama sistemi Muhtarlıklara yapılan telkinlere rağmen halen bir sulama birliği kurulamaması sebebiyle Köylere Hizmet Götürme Birliğince işletmesi yapılmaktadır.</a:t>
            </a:r>
          </a:p>
        </p:txBody>
      </p:sp>
      <p:graphicFrame>
        <p:nvGraphicFramePr>
          <p:cNvPr id="4" name="Tablo 3"/>
          <p:cNvGraphicFramePr>
            <a:graphicFrameLocks noGrp="1"/>
          </p:cNvGraphicFramePr>
          <p:nvPr>
            <p:extLst>
              <p:ext uri="{D42A27DB-BD31-4B8C-83A1-F6EECF244321}">
                <p14:modId xmlns:p14="http://schemas.microsoft.com/office/powerpoint/2010/main" val="1738832125"/>
              </p:ext>
            </p:extLst>
          </p:nvPr>
        </p:nvGraphicFramePr>
        <p:xfrm>
          <a:off x="1316038" y="4198208"/>
          <a:ext cx="6640512" cy="1463040"/>
        </p:xfrm>
        <a:graphic>
          <a:graphicData uri="http://schemas.openxmlformats.org/drawingml/2006/table">
            <a:tbl>
              <a:tblPr/>
              <a:tblGrid>
                <a:gridCol w="1779587"/>
                <a:gridCol w="2070100"/>
                <a:gridCol w="2790825"/>
              </a:tblGrid>
              <a:tr h="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mj-lt"/>
                          <a:cs typeface="Times New Roman" pitchFamily="18" charset="0"/>
                        </a:rPr>
                        <a:t>KÖYDES ÖDENEK VE PROJE CETVELİ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FFFFFF"/>
                          </a:solidFill>
                          <a:effectLst/>
                          <a:latin typeface="Calibri" pitchFamily="34" charset="0"/>
                          <a:cs typeface="Arial" charset="0"/>
                        </a:rPr>
                        <a:t>Yılı</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mj-lt"/>
                          <a:cs typeface="Arial" charset="0"/>
                        </a:rPr>
                        <a:t>Proje Sayısı</a:t>
                      </a:r>
                      <a:endParaRPr kumimoji="0" lang="tr-TR" sz="1200" b="0" i="0" u="none" strike="noStrike" cap="none" normalizeH="0" baseline="0" dirty="0" smtClean="0">
                        <a:ln>
                          <a:noFill/>
                        </a:ln>
                        <a:solidFill>
                          <a:srgbClr val="000000"/>
                        </a:solidFill>
                        <a:effectLst/>
                        <a:latin typeface="+mj-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mj-lt"/>
                          <a:cs typeface="Arial" charset="0"/>
                        </a:rPr>
                        <a:t>Ödenek Miktarı</a:t>
                      </a:r>
                      <a:endParaRPr kumimoji="0" lang="tr-TR" sz="1200" b="0" i="0" u="none" strike="noStrike" cap="none" normalizeH="0" baseline="0" smtClean="0">
                        <a:ln>
                          <a:noFill/>
                        </a:ln>
                        <a:solidFill>
                          <a:srgbClr val="000000"/>
                        </a:solidFill>
                        <a:effectLst/>
                        <a:latin typeface="+mj-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FFFFFF"/>
                          </a:solidFill>
                          <a:effectLst/>
                          <a:latin typeface="Calibri" pitchFamily="34" charset="0"/>
                          <a:cs typeface="Arial" charset="0"/>
                        </a:rPr>
                        <a:t>2010</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mj-lt"/>
                          <a:cs typeface="Arial" charset="0"/>
                        </a:rPr>
                        <a:t>16</a:t>
                      </a:r>
                      <a:endParaRPr kumimoji="0" lang="tr-TR" sz="1200" b="0" i="0" u="none" strike="noStrike" cap="none" normalizeH="0" baseline="0" dirty="0" smtClean="0">
                        <a:ln>
                          <a:noFill/>
                        </a:ln>
                        <a:solidFill>
                          <a:srgbClr val="000000"/>
                        </a:solidFill>
                        <a:effectLst/>
                        <a:latin typeface="+mj-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mj-lt"/>
                          <a:cs typeface="Arial" charset="0"/>
                        </a:rPr>
                        <a:t>308.000,00 TL</a:t>
                      </a:r>
                      <a:endParaRPr kumimoji="0" lang="tr-TR" sz="1200" b="0" i="0" u="none" strike="noStrike" cap="none" normalizeH="0" baseline="0" smtClean="0">
                        <a:ln>
                          <a:noFill/>
                        </a:ln>
                        <a:solidFill>
                          <a:srgbClr val="000000"/>
                        </a:solidFill>
                        <a:effectLst/>
                        <a:latin typeface="+mj-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FFFFFF"/>
                          </a:solidFill>
                          <a:effectLst/>
                          <a:latin typeface="Calibri" pitchFamily="34" charset="0"/>
                          <a:cs typeface="Arial" charset="0"/>
                        </a:rPr>
                        <a:t>2011</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mj-lt"/>
                          <a:cs typeface="Arial" charset="0"/>
                        </a:rPr>
                        <a:t>19</a:t>
                      </a:r>
                      <a:endParaRPr kumimoji="0" lang="tr-TR" sz="1200" b="0" i="0" u="none" strike="noStrike" cap="none" normalizeH="0" baseline="0" dirty="0" smtClean="0">
                        <a:ln>
                          <a:noFill/>
                        </a:ln>
                        <a:solidFill>
                          <a:srgbClr val="000000"/>
                        </a:solidFill>
                        <a:effectLst/>
                        <a:latin typeface="+mj-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mj-lt"/>
                          <a:cs typeface="Arial" charset="0"/>
                        </a:rPr>
                        <a:t>468.350,00 TL</a:t>
                      </a:r>
                      <a:endParaRPr kumimoji="0" lang="tr-TR" sz="1200" b="0" i="0" u="none" strike="noStrike" cap="none" normalizeH="0" baseline="0" smtClean="0">
                        <a:ln>
                          <a:noFill/>
                        </a:ln>
                        <a:solidFill>
                          <a:srgbClr val="000000"/>
                        </a:solidFill>
                        <a:effectLst/>
                        <a:latin typeface="+mj-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FFFFFF"/>
                          </a:solidFill>
                          <a:effectLst/>
                          <a:latin typeface="Calibri" pitchFamily="34" charset="0"/>
                          <a:cs typeface="Arial" charset="0"/>
                        </a:rPr>
                        <a:t>2012</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mj-lt"/>
                          <a:cs typeface="Arial" charset="0"/>
                        </a:rPr>
                        <a:t>16</a:t>
                      </a:r>
                      <a:endParaRPr kumimoji="0" lang="tr-TR" sz="1200" b="0" i="0" u="none" strike="noStrike" cap="none" normalizeH="0" baseline="0" dirty="0" smtClean="0">
                        <a:ln>
                          <a:noFill/>
                        </a:ln>
                        <a:solidFill>
                          <a:srgbClr val="000000"/>
                        </a:solidFill>
                        <a:effectLst/>
                        <a:latin typeface="+mj-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mj-lt"/>
                          <a:cs typeface="Arial" charset="0"/>
                        </a:rPr>
                        <a:t>325.000,00 TL</a:t>
                      </a:r>
                      <a:endParaRPr kumimoji="0" lang="tr-TR" sz="1200" b="0" i="0" u="none" strike="noStrike" cap="none" normalizeH="0" baseline="0" dirty="0" smtClean="0">
                        <a:ln>
                          <a:noFill/>
                        </a:ln>
                        <a:solidFill>
                          <a:srgbClr val="000000"/>
                        </a:solidFill>
                        <a:effectLst/>
                        <a:latin typeface="+mj-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FFFFFF"/>
                          </a:solidFill>
                          <a:effectLst/>
                          <a:latin typeface="Calibri" pitchFamily="34" charset="0"/>
                          <a:cs typeface="Arial" charset="0"/>
                        </a:rPr>
                        <a:t>2013</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mj-lt"/>
                          <a:cs typeface="Arial" charset="0"/>
                        </a:rPr>
                        <a:t>23</a:t>
                      </a:r>
                      <a:endParaRPr kumimoji="0" lang="tr-TR" sz="1200" b="0" i="0" u="none" strike="noStrike" cap="none" normalizeH="0" baseline="0" smtClean="0">
                        <a:ln>
                          <a:noFill/>
                        </a:ln>
                        <a:solidFill>
                          <a:srgbClr val="000000"/>
                        </a:solidFill>
                        <a:effectLst/>
                        <a:latin typeface="+mj-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mj-lt"/>
                          <a:cs typeface="Arial" charset="0"/>
                        </a:rPr>
                        <a:t>597.000,00 TL</a:t>
                      </a:r>
                      <a:endParaRPr kumimoji="0" lang="tr-TR" sz="1200" b="0" i="0" u="none" strike="noStrike" cap="none" normalizeH="0" baseline="0" dirty="0" smtClean="0">
                        <a:ln>
                          <a:noFill/>
                        </a:ln>
                        <a:solidFill>
                          <a:srgbClr val="000000"/>
                        </a:solidFill>
                        <a:effectLst/>
                        <a:latin typeface="+mj-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FFFFFF"/>
                          </a:solidFill>
                          <a:effectLst/>
                          <a:latin typeface="Calibri" pitchFamily="34" charset="0"/>
                          <a:cs typeface="Arial" charset="0"/>
                        </a:rPr>
                        <a:t> 2014</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mj-lt"/>
                          <a:cs typeface="Arial" charset="0"/>
                        </a:rPr>
                        <a:t>16 </a:t>
                      </a:r>
                      <a:endParaRPr kumimoji="0" lang="tr-TR" sz="1200" b="0" i="0" u="none" strike="noStrike" cap="none" normalizeH="0" baseline="0" smtClean="0">
                        <a:ln>
                          <a:noFill/>
                        </a:ln>
                        <a:solidFill>
                          <a:srgbClr val="000000"/>
                        </a:solidFill>
                        <a:effectLst/>
                        <a:latin typeface="+mj-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mj-lt"/>
                          <a:cs typeface="Arial" charset="0"/>
                        </a:rPr>
                        <a:t>289.679,00 TL </a:t>
                      </a:r>
                      <a:endParaRPr kumimoji="0" lang="tr-TR" sz="1200" b="0" i="0" u="none" strike="noStrike" cap="none" normalizeH="0" baseline="0" dirty="0" smtClean="0">
                        <a:ln>
                          <a:noFill/>
                        </a:ln>
                        <a:solidFill>
                          <a:srgbClr val="000000"/>
                        </a:solidFill>
                        <a:effectLst/>
                        <a:latin typeface="+mj-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dirty="0" smtClean="0">
                          <a:ln>
                            <a:noFill/>
                          </a:ln>
                          <a:solidFill>
                            <a:srgbClr val="FFFFFF"/>
                          </a:solidFill>
                          <a:effectLst/>
                          <a:latin typeface="+mj-lt"/>
                          <a:cs typeface="Times New Roman" pitchFamily="18" charset="0"/>
                        </a:rPr>
                        <a:t>2015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mj-lt"/>
                          <a:cs typeface="Times New Roman" pitchFamily="18" charset="0"/>
                        </a:rPr>
                        <a:t>10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mj-lt"/>
                          <a:cs typeface="Times New Roman" pitchFamily="18" charset="0"/>
                        </a:rPr>
                        <a:t>322.225,00  TL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00817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Başlık 1"/>
          <p:cNvSpPr>
            <a:spLocks noGrp="1"/>
          </p:cNvSpPr>
          <p:nvPr>
            <p:ph type="ctrTitle"/>
          </p:nvPr>
        </p:nvSpPr>
        <p:spPr>
          <a:xfrm>
            <a:off x="827088" y="188913"/>
            <a:ext cx="7772400" cy="719137"/>
          </a:xfrm>
        </p:spPr>
        <p:txBody>
          <a:bodyPr/>
          <a:lstStyle/>
          <a:p>
            <a:r>
              <a:rPr lang="tr-TR" sz="4000" b="1" dirty="0" smtClean="0">
                <a:solidFill>
                  <a:srgbClr val="FF0000"/>
                </a:solidFill>
                <a:latin typeface="Times New Roman" pitchFamily="18" charset="0"/>
                <a:cs typeface="Times New Roman" pitchFamily="18" charset="0"/>
              </a:rPr>
              <a:t>COĞRAFİ ve İDARİ YAPISI</a:t>
            </a:r>
          </a:p>
        </p:txBody>
      </p:sp>
      <p:sp>
        <p:nvSpPr>
          <p:cNvPr id="3" name="Alt Başlık 2"/>
          <p:cNvSpPr>
            <a:spLocks noGrp="1"/>
          </p:cNvSpPr>
          <p:nvPr>
            <p:ph type="subTitle" idx="1"/>
          </p:nvPr>
        </p:nvSpPr>
        <p:spPr>
          <a:xfrm>
            <a:off x="395288" y="1052513"/>
            <a:ext cx="8569325" cy="5400675"/>
          </a:xfrm>
        </p:spPr>
        <p:txBody>
          <a:bodyPr rtlCol="0">
            <a:normAutofit/>
          </a:bodyPr>
          <a:lstStyle/>
          <a:p>
            <a:pPr algn="just" fontAlgn="auto">
              <a:spcAft>
                <a:spcPts val="0"/>
              </a:spcAft>
              <a:buFont typeface="Arial" panose="020B0604020202020204" pitchFamily="34" charset="0"/>
              <a:buNone/>
              <a:defRPr/>
            </a:pPr>
            <a:r>
              <a:rPr lang="tr-TR" sz="1400" b="1" dirty="0" smtClean="0">
                <a:solidFill>
                  <a:srgbClr val="002060"/>
                </a:solidFill>
                <a:latin typeface="Times New Roman" pitchFamily="18" charset="0"/>
                <a:cs typeface="Times New Roman" pitchFamily="18" charset="0"/>
              </a:rPr>
              <a:t>	</a:t>
            </a:r>
            <a:r>
              <a:rPr lang="tr-TR" sz="1900" b="1" dirty="0" smtClean="0">
                <a:solidFill>
                  <a:schemeClr val="tx1"/>
                </a:solidFill>
                <a:latin typeface="Times New Roman" pitchFamily="18" charset="0"/>
                <a:cs typeface="Times New Roman" pitchFamily="18" charset="0"/>
              </a:rPr>
              <a:t>İlçe </a:t>
            </a:r>
            <a:r>
              <a:rPr lang="tr-TR" sz="1900" b="1" dirty="0">
                <a:solidFill>
                  <a:schemeClr val="tx1"/>
                </a:solidFill>
                <a:latin typeface="Times New Roman" pitchFamily="18" charset="0"/>
                <a:cs typeface="Times New Roman" pitchFamily="18" charset="0"/>
              </a:rPr>
              <a:t>Akdeniz ve Ege Bölgesine giren topraklara sahiptir. İlçenin merkez ve merkeze bağlı köylerin büyük bir kısmı ile Dombay ovasının güney kısımları Akdeniz Bölgesinde, diğer yerleşim alanları ise Ege Bölgesindedir. </a:t>
            </a:r>
            <a:r>
              <a:rPr lang="tr-TR" sz="1900" b="1" i="1" dirty="0">
                <a:solidFill>
                  <a:schemeClr val="tx1"/>
                </a:solidFill>
                <a:latin typeface="Times New Roman" pitchFamily="18" charset="0"/>
                <a:cs typeface="Times New Roman" pitchFamily="18" charset="0"/>
              </a:rPr>
              <a:t>Göller Yöresinin içinde incelenen Dinar;</a:t>
            </a:r>
            <a:r>
              <a:rPr lang="tr-TR" sz="1900" b="1" dirty="0">
                <a:solidFill>
                  <a:schemeClr val="tx1"/>
                </a:solidFill>
                <a:latin typeface="Times New Roman" pitchFamily="18" charset="0"/>
                <a:cs typeface="Times New Roman" pitchFamily="18" charset="0"/>
              </a:rPr>
              <a:t> Çivril, Kızılören, Sandıklı, Şuhut, Keçiborlu, Başmakçı, Dazkırı ve Evciler ilçeleri ile çevrilidir</a:t>
            </a:r>
            <a:r>
              <a:rPr lang="tr-TR" sz="1900" b="1" dirty="0" smtClean="0">
                <a:solidFill>
                  <a:schemeClr val="tx1"/>
                </a:solidFill>
                <a:latin typeface="Times New Roman" pitchFamily="18" charset="0"/>
                <a:cs typeface="Times New Roman" pitchFamily="18" charset="0"/>
              </a:rPr>
              <a:t>.</a:t>
            </a:r>
            <a:endParaRPr lang="tr-TR" sz="1900" b="1" dirty="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r>
              <a:rPr lang="tr-TR" sz="1900" b="1" i="1" dirty="0">
                <a:solidFill>
                  <a:schemeClr val="tx1"/>
                </a:solidFill>
                <a:latin typeface="Times New Roman" pitchFamily="18" charset="0"/>
                <a:cs typeface="Times New Roman" pitchFamily="18" charset="0"/>
              </a:rPr>
              <a:t> </a:t>
            </a:r>
            <a:r>
              <a:rPr lang="tr-TR" sz="1900" b="1" i="1" dirty="0" smtClean="0">
                <a:solidFill>
                  <a:schemeClr val="tx1"/>
                </a:solidFill>
                <a:latin typeface="Times New Roman" pitchFamily="18" charset="0"/>
                <a:cs typeface="Times New Roman" pitchFamily="18" charset="0"/>
              </a:rPr>
              <a:t>	İlçe </a:t>
            </a:r>
            <a:r>
              <a:rPr lang="tr-TR" sz="1900" b="1" i="1" dirty="0">
                <a:solidFill>
                  <a:schemeClr val="tx1"/>
                </a:solidFill>
                <a:latin typeface="Times New Roman" pitchFamily="18" charset="0"/>
                <a:cs typeface="Times New Roman" pitchFamily="18" charset="0"/>
              </a:rPr>
              <a:t>1234 km² yüzölçümüne</a:t>
            </a:r>
            <a:r>
              <a:rPr lang="tr-TR" sz="1900" b="1" dirty="0">
                <a:solidFill>
                  <a:schemeClr val="tx1"/>
                </a:solidFill>
                <a:latin typeface="Times New Roman" pitchFamily="18" charset="0"/>
                <a:cs typeface="Times New Roman" pitchFamily="18" charset="0"/>
              </a:rPr>
              <a:t> sahip olup, 37°50’ – 38°20’ Kuzey Paraleller ile 29° 58’ – 30° 20’ Doğu meridyenleri arasındadır. İlçe merkezi </a:t>
            </a:r>
            <a:r>
              <a:rPr lang="tr-TR" sz="1900" b="1" i="1" dirty="0">
                <a:solidFill>
                  <a:schemeClr val="tx1"/>
                </a:solidFill>
                <a:latin typeface="Times New Roman" pitchFamily="18" charset="0"/>
                <a:cs typeface="Times New Roman" pitchFamily="18" charset="0"/>
              </a:rPr>
              <a:t>rakımı ortalama 860 </a:t>
            </a:r>
            <a:r>
              <a:rPr lang="tr-TR" sz="1900" b="1" i="1" dirty="0" err="1">
                <a:solidFill>
                  <a:schemeClr val="tx1"/>
                </a:solidFill>
                <a:latin typeface="Times New Roman" pitchFamily="18" charset="0"/>
                <a:cs typeface="Times New Roman" pitchFamily="18" charset="0"/>
              </a:rPr>
              <a:t>m.dir</a:t>
            </a:r>
            <a:r>
              <a:rPr lang="tr-TR" sz="1900" b="1" dirty="0">
                <a:solidFill>
                  <a:schemeClr val="tx1"/>
                </a:solidFill>
                <a:latin typeface="Times New Roman" pitchFamily="18" charset="0"/>
                <a:cs typeface="Times New Roman" pitchFamily="18" charset="0"/>
              </a:rPr>
              <a:t>. </a:t>
            </a:r>
            <a:endParaRPr lang="tr-TR" sz="1900" b="1" dirty="0" smtClean="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r>
              <a:rPr lang="tr-TR" sz="1900" b="1" dirty="0" smtClean="0">
                <a:latin typeface="Times New Roman" pitchFamily="18" charset="0"/>
                <a:cs typeface="Times New Roman" pitchFamily="18" charset="0"/>
              </a:rPr>
              <a:t>	</a:t>
            </a:r>
            <a:r>
              <a:rPr lang="tr-TR" sz="1900" b="1" dirty="0" smtClean="0">
                <a:solidFill>
                  <a:schemeClr val="tx1"/>
                </a:solidFill>
                <a:latin typeface="Times New Roman" pitchFamily="18" charset="0"/>
                <a:cs typeface="Times New Roman" pitchFamily="18" charset="0"/>
              </a:rPr>
              <a:t>1İlçe </a:t>
            </a:r>
            <a:r>
              <a:rPr lang="tr-TR" sz="1900" b="1" dirty="0">
                <a:solidFill>
                  <a:schemeClr val="tx1"/>
                </a:solidFill>
                <a:latin typeface="Times New Roman" pitchFamily="18" charset="0"/>
                <a:cs typeface="Times New Roman" pitchFamily="18" charset="0"/>
              </a:rPr>
              <a:t>Belediyesi,28 merkez mahalle muhtarlığı, 2 Belde Belediyesi,13 Belde mahalle muhtarlığı ve 60 Köy muhtarlığı bulunmaktadır.</a:t>
            </a:r>
            <a:r>
              <a:rPr lang="tr-TR" sz="1900" b="1" dirty="0">
                <a:latin typeface="Times New Roman" pitchFamily="18" charset="0"/>
                <a:cs typeface="Times New Roman" pitchFamily="18" charset="0"/>
              </a:rPr>
              <a:t> </a:t>
            </a:r>
            <a:r>
              <a:rPr lang="tr-TR" sz="1900" b="1" dirty="0" smtClean="0">
                <a:solidFill>
                  <a:schemeClr val="tx1"/>
                </a:solidFill>
                <a:latin typeface="Times New Roman" pitchFamily="18" charset="0"/>
                <a:cs typeface="Times New Roman" pitchFamily="18" charset="0"/>
              </a:rPr>
              <a:t>30 Mart 2014 Tarihinde yapılan mahalli İdareler Seçimlerinde Belde Belediyesi Tüzel Kişiliği sona eren ve köye dönüşen 6 yerleşim birimimiz bulunmaktadır. (</a:t>
            </a:r>
            <a:r>
              <a:rPr lang="tr-TR" sz="1900" b="1" dirty="0" err="1" smtClean="0">
                <a:solidFill>
                  <a:schemeClr val="tx1"/>
                </a:solidFill>
                <a:latin typeface="Times New Roman" pitchFamily="18" charset="0"/>
                <a:cs typeface="Times New Roman" pitchFamily="18" charset="0"/>
              </a:rPr>
              <a:t>Uluköy</a:t>
            </a:r>
            <a:r>
              <a:rPr lang="tr-TR" sz="1900" b="1" dirty="0" smtClean="0">
                <a:solidFill>
                  <a:schemeClr val="tx1"/>
                </a:solidFill>
                <a:latin typeface="Times New Roman" pitchFamily="18" charset="0"/>
                <a:cs typeface="Times New Roman" pitchFamily="18" charset="0"/>
              </a:rPr>
              <a:t>, Kadılar, Doğanlı, Yıprak, </a:t>
            </a:r>
            <a:r>
              <a:rPr lang="tr-TR" sz="1900" b="1" dirty="0" err="1" smtClean="0">
                <a:solidFill>
                  <a:schemeClr val="tx1"/>
                </a:solidFill>
                <a:latin typeface="Times New Roman" pitchFamily="18" charset="0"/>
                <a:cs typeface="Times New Roman" pitchFamily="18" charset="0"/>
              </a:rPr>
              <a:t>Çiçektepe</a:t>
            </a:r>
            <a:r>
              <a:rPr lang="tr-TR" sz="1900" b="1" dirty="0" smtClean="0">
                <a:solidFill>
                  <a:schemeClr val="tx1"/>
                </a:solidFill>
                <a:latin typeface="Times New Roman" pitchFamily="18" charset="0"/>
                <a:cs typeface="Times New Roman" pitchFamily="18" charset="0"/>
              </a:rPr>
              <a:t> ve Kınık)</a:t>
            </a:r>
            <a:endParaRPr lang="tr-TR" sz="1900" b="1" dirty="0">
              <a:solidFill>
                <a:schemeClr val="tx1"/>
              </a:solidFill>
              <a:latin typeface="Times New Roman" pitchFamily="18" charset="0"/>
              <a:cs typeface="Times New Roman"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013809470"/>
              </p:ext>
            </p:extLst>
          </p:nvPr>
        </p:nvGraphicFramePr>
        <p:xfrm>
          <a:off x="2555875" y="4953000"/>
          <a:ext cx="4011032" cy="1645136"/>
        </p:xfrm>
        <a:graphic>
          <a:graphicData uri="http://schemas.openxmlformats.org/drawingml/2006/table">
            <a:tbl>
              <a:tblPr>
                <a:tableStyleId>{5C22544A-7EE6-4342-B048-85BDC9FD1C3A}</a:tableStyleId>
              </a:tblPr>
              <a:tblGrid>
                <a:gridCol w="1800200"/>
                <a:gridCol w="936104"/>
                <a:gridCol w="1274728"/>
              </a:tblGrid>
              <a:tr h="168910">
                <a:tc>
                  <a:txBody>
                    <a:bodyPr/>
                    <a:lstStyle/>
                    <a:p>
                      <a:pPr algn="just">
                        <a:spcAft>
                          <a:spcPts val="0"/>
                        </a:spcAft>
                      </a:pPr>
                      <a:r>
                        <a:rPr lang="tr-TR" sz="1600" dirty="0">
                          <a:effectLst/>
                        </a:rPr>
                        <a:t> </a:t>
                      </a:r>
                      <a:endParaRPr lang="tr-TR" sz="1400" dirty="0">
                        <a:effectLst/>
                        <a:latin typeface="Times New Roman"/>
                        <a:ea typeface="Times New Roman"/>
                      </a:endParaRPr>
                    </a:p>
                  </a:txBody>
                  <a:tcPr marL="44450" marR="44450" marT="0" marB="0"/>
                </a:tc>
                <a:tc>
                  <a:txBody>
                    <a:bodyPr/>
                    <a:lstStyle/>
                    <a:p>
                      <a:pPr algn="ctr">
                        <a:spcAft>
                          <a:spcPts val="0"/>
                        </a:spcAft>
                      </a:pPr>
                      <a:r>
                        <a:rPr lang="tr-TR" sz="1600">
                          <a:effectLst/>
                        </a:rPr>
                        <a:t>2008</a:t>
                      </a:r>
                      <a:endParaRPr lang="tr-TR" sz="1400">
                        <a:effectLst/>
                        <a:latin typeface="Times New Roman"/>
                        <a:ea typeface="Times New Roman"/>
                      </a:endParaRPr>
                    </a:p>
                  </a:txBody>
                  <a:tcPr marL="44450" marR="44450" marT="0" marB="0"/>
                </a:tc>
                <a:tc>
                  <a:txBody>
                    <a:bodyPr/>
                    <a:lstStyle/>
                    <a:p>
                      <a:pPr algn="ctr">
                        <a:spcAft>
                          <a:spcPts val="0"/>
                        </a:spcAft>
                      </a:pPr>
                      <a:r>
                        <a:rPr lang="tr-TR" sz="1600" dirty="0" smtClean="0">
                          <a:effectLst/>
                        </a:rPr>
                        <a:t>31.12.2015</a:t>
                      </a:r>
                      <a:endParaRPr lang="tr-TR" sz="1400" dirty="0">
                        <a:effectLst/>
                        <a:latin typeface="Times New Roman"/>
                        <a:ea typeface="Times New Roman"/>
                      </a:endParaRPr>
                    </a:p>
                  </a:txBody>
                  <a:tcPr marL="44450" marR="44450" marT="0" marB="0"/>
                </a:tc>
              </a:tr>
              <a:tr h="321176">
                <a:tc>
                  <a:txBody>
                    <a:bodyPr/>
                    <a:lstStyle/>
                    <a:p>
                      <a:pPr algn="just">
                        <a:spcAft>
                          <a:spcPts val="0"/>
                        </a:spcAft>
                      </a:pPr>
                      <a:r>
                        <a:rPr lang="tr-TR" sz="1600">
                          <a:effectLst/>
                        </a:rPr>
                        <a:t>İlçe Toplam Nüfusu</a:t>
                      </a:r>
                      <a:endParaRPr lang="tr-TR" sz="1400">
                        <a:effectLst/>
                        <a:latin typeface="Times New Roman"/>
                        <a:ea typeface="Times New Roman"/>
                      </a:endParaRPr>
                    </a:p>
                  </a:txBody>
                  <a:tcPr marL="44450" marR="44450" marT="0" marB="0"/>
                </a:tc>
                <a:tc>
                  <a:txBody>
                    <a:bodyPr/>
                    <a:lstStyle/>
                    <a:p>
                      <a:pPr algn="ctr">
                        <a:spcAft>
                          <a:spcPts val="0"/>
                        </a:spcAft>
                      </a:pPr>
                      <a:r>
                        <a:rPr lang="tr-TR" sz="1600" dirty="0">
                          <a:effectLst/>
                        </a:rPr>
                        <a:t>49.575</a:t>
                      </a:r>
                      <a:endParaRPr lang="tr-TR" sz="1400" dirty="0">
                        <a:effectLst/>
                        <a:latin typeface="Times New Roman"/>
                        <a:ea typeface="Times New Roman"/>
                      </a:endParaRPr>
                    </a:p>
                  </a:txBody>
                  <a:tcPr marL="44450" marR="44450" marT="0" marB="0"/>
                </a:tc>
                <a:tc>
                  <a:txBody>
                    <a:bodyPr/>
                    <a:lstStyle/>
                    <a:p>
                      <a:pPr algn="ctr">
                        <a:spcAft>
                          <a:spcPts val="0"/>
                        </a:spcAft>
                      </a:pPr>
                      <a:r>
                        <a:rPr lang="tr-TR" sz="1600" dirty="0" smtClean="0">
                          <a:effectLst/>
                        </a:rPr>
                        <a:t>47.345</a:t>
                      </a:r>
                      <a:endParaRPr lang="tr-TR" sz="1400" dirty="0">
                        <a:effectLst/>
                        <a:latin typeface="Times New Roman"/>
                        <a:ea typeface="Times New Roman"/>
                      </a:endParaRPr>
                    </a:p>
                  </a:txBody>
                  <a:tcPr marL="44450" marR="44450" marT="0" marB="0"/>
                </a:tc>
              </a:tr>
              <a:tr h="354320">
                <a:tc>
                  <a:txBody>
                    <a:bodyPr/>
                    <a:lstStyle/>
                    <a:p>
                      <a:pPr algn="just">
                        <a:spcAft>
                          <a:spcPts val="0"/>
                        </a:spcAft>
                      </a:pPr>
                      <a:r>
                        <a:rPr lang="tr-TR" sz="1600">
                          <a:effectLst/>
                        </a:rPr>
                        <a:t>İlçe Merkezi</a:t>
                      </a:r>
                      <a:endParaRPr lang="tr-TR" sz="1400">
                        <a:effectLst/>
                        <a:latin typeface="Times New Roman"/>
                        <a:ea typeface="Times New Roman"/>
                      </a:endParaRPr>
                    </a:p>
                  </a:txBody>
                  <a:tcPr marL="44450" marR="44450" marT="0" marB="0"/>
                </a:tc>
                <a:tc>
                  <a:txBody>
                    <a:bodyPr/>
                    <a:lstStyle/>
                    <a:p>
                      <a:pPr algn="ctr">
                        <a:spcAft>
                          <a:spcPts val="0"/>
                        </a:spcAft>
                      </a:pPr>
                      <a:r>
                        <a:rPr lang="tr-TR" sz="1600" dirty="0">
                          <a:effectLst/>
                        </a:rPr>
                        <a:t>24.475</a:t>
                      </a:r>
                      <a:endParaRPr lang="tr-TR" sz="1400" dirty="0">
                        <a:effectLst/>
                        <a:latin typeface="Times New Roman"/>
                        <a:ea typeface="Times New Roman"/>
                      </a:endParaRPr>
                    </a:p>
                  </a:txBody>
                  <a:tcPr marL="44450" marR="44450" marT="0" marB="0"/>
                </a:tc>
                <a:tc>
                  <a:txBody>
                    <a:bodyPr/>
                    <a:lstStyle/>
                    <a:p>
                      <a:pPr algn="ctr">
                        <a:spcAft>
                          <a:spcPts val="0"/>
                        </a:spcAft>
                      </a:pPr>
                      <a:r>
                        <a:rPr lang="tr-TR" sz="1600" dirty="0" smtClean="0">
                          <a:effectLst/>
                        </a:rPr>
                        <a:t>24.777</a:t>
                      </a:r>
                      <a:endParaRPr lang="tr-TR" sz="1400" dirty="0">
                        <a:effectLst/>
                        <a:latin typeface="Times New Roman"/>
                        <a:ea typeface="Times New Roman"/>
                      </a:endParaRPr>
                    </a:p>
                  </a:txBody>
                  <a:tcPr marL="44450" marR="44450" marT="0" marB="0"/>
                </a:tc>
              </a:tr>
              <a:tr h="387464">
                <a:tc>
                  <a:txBody>
                    <a:bodyPr/>
                    <a:lstStyle/>
                    <a:p>
                      <a:pPr algn="just">
                        <a:spcAft>
                          <a:spcPts val="0"/>
                        </a:spcAft>
                      </a:pPr>
                      <a:r>
                        <a:rPr lang="tr-TR" sz="1600">
                          <a:effectLst/>
                        </a:rPr>
                        <a:t>Köyler ve Kasabalar</a:t>
                      </a:r>
                      <a:endParaRPr lang="tr-TR" sz="1400">
                        <a:effectLst/>
                        <a:latin typeface="Times New Roman"/>
                        <a:ea typeface="Times New Roman"/>
                      </a:endParaRPr>
                    </a:p>
                  </a:txBody>
                  <a:tcPr marL="44450" marR="44450" marT="0" marB="0"/>
                </a:tc>
                <a:tc>
                  <a:txBody>
                    <a:bodyPr/>
                    <a:lstStyle/>
                    <a:p>
                      <a:pPr algn="ctr">
                        <a:spcAft>
                          <a:spcPts val="0"/>
                        </a:spcAft>
                      </a:pPr>
                      <a:r>
                        <a:rPr lang="tr-TR" sz="1600">
                          <a:effectLst/>
                        </a:rPr>
                        <a:t>25.100</a:t>
                      </a:r>
                      <a:endParaRPr lang="tr-TR" sz="1400">
                        <a:effectLst/>
                        <a:latin typeface="Times New Roman"/>
                        <a:ea typeface="Times New Roman"/>
                      </a:endParaRPr>
                    </a:p>
                  </a:txBody>
                  <a:tcPr marL="44450" marR="44450" marT="0" marB="0"/>
                </a:tc>
                <a:tc>
                  <a:txBody>
                    <a:bodyPr/>
                    <a:lstStyle/>
                    <a:p>
                      <a:pPr algn="ctr">
                        <a:spcAft>
                          <a:spcPts val="0"/>
                        </a:spcAft>
                      </a:pPr>
                      <a:r>
                        <a:rPr lang="tr-TR" sz="1600" dirty="0" smtClean="0">
                          <a:effectLst/>
                        </a:rPr>
                        <a:t>22.568</a:t>
                      </a:r>
                      <a:endParaRPr lang="tr-TR" sz="1400" dirty="0">
                        <a:effectLst/>
                        <a:latin typeface="Times New Roman"/>
                        <a:ea typeface="Times New Roman"/>
                      </a:endParaRPr>
                    </a:p>
                  </a:txBody>
                  <a:tcPr marL="44450" marR="44450" marT="0" marB="0"/>
                </a:tc>
              </a:tr>
              <a:tr h="338336">
                <a:tc>
                  <a:txBody>
                    <a:bodyPr/>
                    <a:lstStyle/>
                    <a:p>
                      <a:pPr algn="just">
                        <a:spcAft>
                          <a:spcPts val="0"/>
                        </a:spcAft>
                      </a:pPr>
                      <a:r>
                        <a:rPr lang="tr-TR" sz="1600">
                          <a:effectLst/>
                        </a:rPr>
                        <a:t>Km2'ye düşen nüfus  </a:t>
                      </a:r>
                      <a:endParaRPr lang="tr-TR" sz="1400">
                        <a:effectLst/>
                        <a:latin typeface="Times New Roman"/>
                        <a:ea typeface="Times New Roman"/>
                      </a:endParaRPr>
                    </a:p>
                  </a:txBody>
                  <a:tcPr marL="44450" marR="44450" marT="0" marB="0"/>
                </a:tc>
                <a:tc>
                  <a:txBody>
                    <a:bodyPr/>
                    <a:lstStyle/>
                    <a:p>
                      <a:pPr algn="ctr">
                        <a:spcAft>
                          <a:spcPts val="0"/>
                        </a:spcAft>
                      </a:pPr>
                      <a:r>
                        <a:rPr lang="tr-TR" sz="1600" dirty="0">
                          <a:effectLst/>
                        </a:rPr>
                        <a:t>40,2</a:t>
                      </a:r>
                      <a:endParaRPr lang="tr-TR" sz="1400" dirty="0">
                        <a:effectLst/>
                        <a:latin typeface="Times New Roman"/>
                        <a:ea typeface="Times New Roman"/>
                      </a:endParaRPr>
                    </a:p>
                  </a:txBody>
                  <a:tcPr marL="44450" marR="44450" marT="0" marB="0"/>
                </a:tc>
                <a:tc>
                  <a:txBody>
                    <a:bodyPr/>
                    <a:lstStyle/>
                    <a:p>
                      <a:pPr algn="ctr">
                        <a:spcAft>
                          <a:spcPts val="0"/>
                        </a:spcAft>
                      </a:pPr>
                      <a:r>
                        <a:rPr lang="tr-TR" sz="1600" dirty="0" smtClean="0">
                          <a:effectLst/>
                        </a:rPr>
                        <a:t>38,3</a:t>
                      </a:r>
                      <a:endParaRPr lang="tr-TR" sz="1400" dirty="0">
                        <a:effectLst/>
                        <a:latin typeface="Times New Roman"/>
                        <a:ea typeface="Times New Roman"/>
                      </a:endParaRPr>
                    </a:p>
                  </a:txBody>
                  <a:tcPr marL="44450" marR="44450" marT="0" marB="0"/>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229600" cy="634082"/>
          </a:xfrm>
        </p:spPr>
        <p:txBody>
          <a:bodyPr/>
          <a:lstStyle/>
          <a:p>
            <a:r>
              <a:rPr lang="tr-TR" sz="4000" b="1" dirty="0">
                <a:solidFill>
                  <a:srgbClr val="FF0000"/>
                </a:solidFill>
                <a:latin typeface="Times New Roman" pitchFamily="18" charset="0"/>
                <a:cs typeface="Times New Roman" pitchFamily="18" charset="0"/>
              </a:rPr>
              <a:t>SOSYAL ÇALIŞMALAR </a:t>
            </a:r>
            <a:endParaRPr lang="tr-TR" sz="4000" dirty="0">
              <a:latin typeface="Times New Roman" pitchFamily="18" charset="0"/>
              <a:cs typeface="Times New Roman" pitchFamily="18" charset="0"/>
            </a:endParaRPr>
          </a:p>
        </p:txBody>
      </p:sp>
      <p:sp>
        <p:nvSpPr>
          <p:cNvPr id="3" name="İçerik Yer Tutucusu 2"/>
          <p:cNvSpPr>
            <a:spLocks noGrp="1"/>
          </p:cNvSpPr>
          <p:nvPr>
            <p:ph idx="1"/>
          </p:nvPr>
        </p:nvSpPr>
        <p:spPr>
          <a:xfrm>
            <a:off x="457200" y="692696"/>
            <a:ext cx="8219256" cy="5976664"/>
          </a:xfrm>
        </p:spPr>
        <p:txBody>
          <a:bodyPr/>
          <a:lstStyle/>
          <a:p>
            <a:pPr marL="0" indent="0">
              <a:buNone/>
            </a:pPr>
            <a:r>
              <a:rPr lang="tr-TR" sz="1600" dirty="0" smtClean="0">
                <a:solidFill>
                  <a:srgbClr val="FF0000"/>
                </a:solidFill>
                <a:latin typeface="Times New Roman" pitchFamily="18" charset="0"/>
                <a:cs typeface="Times New Roman" pitchFamily="18" charset="0"/>
              </a:rPr>
              <a:t>AİLE VE SOSYAL POLİTİKALAR BAKANLIĞI </a:t>
            </a:r>
          </a:p>
          <a:p>
            <a:pPr marL="0" indent="0">
              <a:buNone/>
            </a:pPr>
            <a:r>
              <a:rPr lang="tr-TR" sz="1600" dirty="0" smtClean="0">
                <a:solidFill>
                  <a:srgbClr val="FF0000"/>
                </a:solidFill>
                <a:latin typeface="Times New Roman" pitchFamily="18" charset="0"/>
                <a:cs typeface="Times New Roman" pitchFamily="18" charset="0"/>
              </a:rPr>
              <a:t>DİNAR SOSYAL HİZMET MERKEZİ MÜDÜRLÜĞÜ</a:t>
            </a:r>
          </a:p>
          <a:p>
            <a:pPr marL="0" indent="0">
              <a:buNone/>
            </a:pPr>
            <a:r>
              <a:rPr lang="tr-TR" sz="1600" dirty="0" smtClean="0">
                <a:latin typeface="Times New Roman" pitchFamily="18" charset="0"/>
                <a:cs typeface="Times New Roman" pitchFamily="18" charset="0"/>
              </a:rPr>
              <a:t>	Sosyal </a:t>
            </a:r>
            <a:r>
              <a:rPr lang="tr-TR" sz="1600" dirty="0">
                <a:latin typeface="Times New Roman" pitchFamily="18" charset="0"/>
                <a:cs typeface="Times New Roman" pitchFamily="18" charset="0"/>
              </a:rPr>
              <a:t>Hizmet Merkezi Müdürlüğümüz Dinar (47.889), Evciler (7634), Başmakçı(10.436) ve Dazkırı(11.104) olmak üzere toplam 77.063 nüfusa hizmet vermektedir. Müdürlüğümüz bünyesinde hizmet veren Birimlerin yapmış oldukları çalışmalar;</a:t>
            </a:r>
          </a:p>
          <a:p>
            <a:pPr marL="0" indent="0">
              <a:buNone/>
            </a:pPr>
            <a:r>
              <a:rPr lang="tr-TR" sz="1600" dirty="0" smtClean="0">
                <a:latin typeface="Times New Roman" pitchFamily="18" charset="0"/>
                <a:cs typeface="Times New Roman" pitchFamily="18" charset="0"/>
              </a:rPr>
              <a:t>	Sosyal </a:t>
            </a:r>
            <a:r>
              <a:rPr lang="tr-TR" sz="1600" dirty="0">
                <a:latin typeface="Times New Roman" pitchFamily="18" charset="0"/>
                <a:cs typeface="Times New Roman" pitchFamily="18" charset="0"/>
              </a:rPr>
              <a:t>Ekonomik Destek (SED) hizmeti kapsamında Müdürlüğümüze aylık ortalama 20 başvuru yapılmaktadır. Başvurular, meslek elemanlarımız tarafından ailedeki çocuğun durumu göz önünde bulundurularak değerlendirilir. Bununla birlikte ailelerin kaynaklara ulaşımı ve kaynakları etkin kullanımı konusunda gerekli rehberlik çalışmaları meslek elemanlarımız tarafından müracaatçılarımıza sunulmaktadır. </a:t>
            </a:r>
          </a:p>
          <a:p>
            <a:pPr marL="0" indent="0">
              <a:buNone/>
            </a:pPr>
            <a:r>
              <a:rPr lang="tr-TR" sz="1600" dirty="0" smtClean="0">
                <a:latin typeface="Times New Roman" pitchFamily="18" charset="0"/>
                <a:cs typeface="Times New Roman" pitchFamily="18" charset="0"/>
              </a:rPr>
              <a:t>	Son </a:t>
            </a:r>
            <a:r>
              <a:rPr lang="tr-TR" sz="1600" dirty="0">
                <a:latin typeface="Times New Roman" pitchFamily="18" charset="0"/>
                <a:cs typeface="Times New Roman" pitchFamily="18" charset="0"/>
              </a:rPr>
              <a:t>verilere göre 73 çocuk üzerinden bir yıllık nakdi yardım, 56 çocuk üzerinden uzun süreli nakdi yardım yapılmaktadır.</a:t>
            </a:r>
          </a:p>
          <a:p>
            <a:pPr marL="0" indent="0">
              <a:buNone/>
            </a:pPr>
            <a:endParaRPr lang="tr-TR" sz="2000" dirty="0">
              <a:solidFill>
                <a:srgbClr val="FF0000"/>
              </a:solidFill>
              <a:latin typeface="Times New Roman" pitchFamily="18" charset="0"/>
              <a:cs typeface="Times New Roman"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78146210"/>
              </p:ext>
            </p:extLst>
          </p:nvPr>
        </p:nvGraphicFramePr>
        <p:xfrm>
          <a:off x="1209040" y="4187021"/>
          <a:ext cx="6725920" cy="2266315"/>
        </p:xfrm>
        <a:graphic>
          <a:graphicData uri="http://schemas.openxmlformats.org/drawingml/2006/table">
            <a:tbl>
              <a:tblPr firstRow="1" firstCol="1" lastRow="1" lastCol="1" bandRow="1" bandCol="1">
                <a:tableStyleId>{5C22544A-7EE6-4342-B048-85BDC9FD1C3A}</a:tableStyleId>
              </a:tblPr>
              <a:tblGrid>
                <a:gridCol w="1075690"/>
                <a:gridCol w="554355"/>
                <a:gridCol w="655955"/>
                <a:gridCol w="655955"/>
                <a:gridCol w="549275"/>
                <a:gridCol w="655955"/>
                <a:gridCol w="655955"/>
                <a:gridCol w="542290"/>
                <a:gridCol w="690245"/>
                <a:gridCol w="690245"/>
              </a:tblGrid>
              <a:tr h="294005">
                <a:tc rowSpan="2">
                  <a:txBody>
                    <a:bodyPr/>
                    <a:lstStyle/>
                    <a:p>
                      <a:pPr algn="ctr">
                        <a:spcAft>
                          <a:spcPts val="0"/>
                        </a:spcAft>
                      </a:pPr>
                      <a:r>
                        <a:rPr lang="tr-TR" sz="1200">
                          <a:effectLst/>
                        </a:rPr>
                        <a:t>Yönetmelik Maddesine Göre</a:t>
                      </a:r>
                      <a:endParaRPr lang="tr-TR" sz="1200">
                        <a:effectLst/>
                        <a:latin typeface="Times New Roman"/>
                        <a:ea typeface="Times New Roman"/>
                      </a:endParaRPr>
                    </a:p>
                  </a:txBody>
                  <a:tcPr marL="68580" marR="68580" marT="0" marB="0" anchor="ctr"/>
                </a:tc>
                <a:tc gridSpan="3">
                  <a:txBody>
                    <a:bodyPr/>
                    <a:lstStyle/>
                    <a:p>
                      <a:pPr algn="ctr">
                        <a:spcAft>
                          <a:spcPts val="0"/>
                        </a:spcAft>
                      </a:pPr>
                      <a:r>
                        <a:rPr lang="tr-TR" sz="1200">
                          <a:effectLst/>
                        </a:rPr>
                        <a:t>BİR YILLIK NAKDİ</a:t>
                      </a:r>
                      <a:endParaRPr lang="tr-TR" sz="1200">
                        <a:effectLst/>
                        <a:latin typeface="Times New Roman"/>
                        <a:ea typeface="Times New Roman"/>
                      </a:endParaRPr>
                    </a:p>
                  </a:txBody>
                  <a:tcPr marL="68580" marR="68580" marT="0" marB="0" anchor="ct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200">
                          <a:effectLst/>
                        </a:rPr>
                        <a:t>UZUN SÜRELİ NAKDİ</a:t>
                      </a:r>
                      <a:endParaRPr lang="tr-TR" sz="1200">
                        <a:effectLst/>
                        <a:latin typeface="Times New Roman"/>
                        <a:ea typeface="Times New Roman"/>
                      </a:endParaRPr>
                    </a:p>
                  </a:txBody>
                  <a:tcPr marL="68580" marR="68580" marT="0" marB="0" anchor="ct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200">
                          <a:effectLst/>
                        </a:rPr>
                        <a:t>TOPLAM</a:t>
                      </a:r>
                      <a:endParaRPr lang="tr-TR" sz="1200">
                        <a:effectLst/>
                        <a:latin typeface="Times New Roman"/>
                        <a:ea typeface="Times New Roman"/>
                      </a:endParaRPr>
                    </a:p>
                  </a:txBody>
                  <a:tcPr marL="68580" marR="68580" marT="0" marB="0" anchor="ctr"/>
                </a:tc>
                <a:tc hMerge="1">
                  <a:txBody>
                    <a:bodyPr/>
                    <a:lstStyle/>
                    <a:p>
                      <a:endParaRPr lang="tr-TR"/>
                    </a:p>
                  </a:txBody>
                  <a:tcPr/>
                </a:tc>
                <a:tc hMerge="1">
                  <a:txBody>
                    <a:bodyPr/>
                    <a:lstStyle/>
                    <a:p>
                      <a:endParaRPr lang="tr-TR"/>
                    </a:p>
                  </a:txBody>
                  <a:tcPr/>
                </a:tc>
              </a:tr>
              <a:tr h="508635">
                <a:tc vMerge="1">
                  <a:txBody>
                    <a:bodyPr/>
                    <a:lstStyle/>
                    <a:p>
                      <a:endParaRPr lang="tr-TR"/>
                    </a:p>
                  </a:txBody>
                  <a:tcPr/>
                </a:tc>
                <a:tc>
                  <a:txBody>
                    <a:bodyPr/>
                    <a:lstStyle/>
                    <a:p>
                      <a:pPr algn="ctr">
                        <a:spcAft>
                          <a:spcPts val="0"/>
                        </a:spcAft>
                      </a:pPr>
                      <a:r>
                        <a:rPr lang="tr-TR" sz="1200">
                          <a:effectLst/>
                        </a:rPr>
                        <a:t>Kız</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Erkek</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Toplam</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Kız</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Erkek</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Toplam</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Kız</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Erkek</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Toplam</a:t>
                      </a:r>
                      <a:endParaRPr lang="tr-TR" sz="1200">
                        <a:effectLst/>
                        <a:latin typeface="Times New Roman"/>
                        <a:ea typeface="Times New Roman"/>
                      </a:endParaRPr>
                    </a:p>
                  </a:txBody>
                  <a:tcPr marL="68580" marR="68580" marT="0" marB="0" anchor="ctr"/>
                </a:tc>
              </a:tr>
              <a:tr h="328930">
                <a:tc>
                  <a:txBody>
                    <a:bodyPr/>
                    <a:lstStyle/>
                    <a:p>
                      <a:pPr algn="ctr">
                        <a:spcAft>
                          <a:spcPts val="0"/>
                        </a:spcAft>
                      </a:pPr>
                      <a:r>
                        <a:rPr lang="tr-TR" sz="1000">
                          <a:effectLst/>
                        </a:rPr>
                        <a:t>6(a) Korunma Kararlı</a:t>
                      </a:r>
                      <a:endParaRPr lang="tr-TR" sz="1200">
                        <a:effectLst/>
                        <a:latin typeface="Times New Roman"/>
                        <a:ea typeface="Times New Roman"/>
                      </a:endParaRPr>
                    </a:p>
                  </a:txBody>
                  <a:tcPr marL="68580" marR="68580" marT="0" marB="0" anchor="ctr"/>
                </a:tc>
                <a:tc>
                  <a:txBody>
                    <a:bodyPr/>
                    <a:lstStyle/>
                    <a:p>
                      <a:pPr indent="85090"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1</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1</a:t>
                      </a:r>
                      <a:endParaRPr lang="tr-TR" sz="1200">
                        <a:effectLst/>
                        <a:latin typeface="Times New Roman"/>
                        <a:ea typeface="Times New Roman"/>
                      </a:endParaRPr>
                    </a:p>
                  </a:txBody>
                  <a:tcPr marL="68580" marR="68580" marT="0" marB="0" anchor="ctr"/>
                </a:tc>
              </a:tr>
              <a:tr h="396875">
                <a:tc>
                  <a:txBody>
                    <a:bodyPr/>
                    <a:lstStyle/>
                    <a:p>
                      <a:pPr algn="ctr">
                        <a:spcAft>
                          <a:spcPts val="0"/>
                        </a:spcAft>
                      </a:pPr>
                      <a:r>
                        <a:rPr lang="tr-TR" sz="1000">
                          <a:effectLst/>
                        </a:rPr>
                        <a:t>6(b) Korunma Kararından Vazgeçirilen</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34</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39</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73</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21</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34</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55</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55</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73</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128</a:t>
                      </a:r>
                      <a:endParaRPr lang="tr-TR" sz="1200">
                        <a:effectLst/>
                        <a:latin typeface="Times New Roman"/>
                        <a:ea typeface="Times New Roman"/>
                      </a:endParaRPr>
                    </a:p>
                  </a:txBody>
                  <a:tcPr marL="68580" marR="68580" marT="0" marB="0" anchor="ctr"/>
                </a:tc>
              </a:tr>
              <a:tr h="494665">
                <a:tc>
                  <a:txBody>
                    <a:bodyPr/>
                    <a:lstStyle/>
                    <a:p>
                      <a:pPr algn="ctr">
                        <a:spcAft>
                          <a:spcPts val="0"/>
                        </a:spcAft>
                      </a:pPr>
                      <a:r>
                        <a:rPr lang="tr-TR" sz="1000">
                          <a:effectLst/>
                        </a:rPr>
                        <a:t>6(d) Olağan üstü felaket, hastalık, kaza</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nchor="ctr"/>
                </a:tc>
              </a:tr>
              <a:tr h="109220">
                <a:tc>
                  <a:txBody>
                    <a:bodyPr/>
                    <a:lstStyle/>
                    <a:p>
                      <a:pPr algn="ctr">
                        <a:spcAft>
                          <a:spcPts val="0"/>
                        </a:spcAft>
                      </a:pPr>
                      <a:r>
                        <a:rPr lang="tr-TR" sz="1200">
                          <a:effectLst/>
                        </a:rPr>
                        <a:t>TOPLAM</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34</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39</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73</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21</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35</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55</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55</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a:effectLst/>
                        </a:rPr>
                        <a:t>73</a:t>
                      </a:r>
                      <a:endParaRPr lang="tr-TR" sz="1200">
                        <a:effectLst/>
                        <a:latin typeface="Times New Roman"/>
                        <a:ea typeface="Times New Roman"/>
                      </a:endParaRPr>
                    </a:p>
                  </a:txBody>
                  <a:tcPr marL="68580" marR="68580" marT="0" marB="0" anchor="ctr"/>
                </a:tc>
                <a:tc>
                  <a:txBody>
                    <a:bodyPr/>
                    <a:lstStyle/>
                    <a:p>
                      <a:pPr algn="ctr">
                        <a:spcAft>
                          <a:spcPts val="0"/>
                        </a:spcAft>
                      </a:pPr>
                      <a:r>
                        <a:rPr lang="tr-TR" sz="1200" dirty="0">
                          <a:effectLst/>
                        </a:rPr>
                        <a:t>129</a:t>
                      </a:r>
                      <a:endParaRPr lang="tr-TR"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839986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91264" cy="5865515"/>
          </a:xfrm>
        </p:spPr>
        <p:txBody>
          <a:bodyPr/>
          <a:lstStyle/>
          <a:p>
            <a:pPr marL="0" indent="0">
              <a:buNone/>
            </a:pPr>
            <a:endParaRPr lang="tr-TR" sz="1600" b="1" dirty="0" smtClean="0">
              <a:solidFill>
                <a:srgbClr val="FF0000"/>
              </a:solidFill>
              <a:latin typeface="Times New Roman" pitchFamily="18" charset="0"/>
              <a:cs typeface="Times New Roman" pitchFamily="18" charset="0"/>
            </a:endParaRPr>
          </a:p>
          <a:p>
            <a:pPr marL="0" indent="0">
              <a:buNone/>
            </a:pPr>
            <a:r>
              <a:rPr lang="tr-TR" sz="1600" b="1" dirty="0" smtClean="0">
                <a:solidFill>
                  <a:srgbClr val="FF0000"/>
                </a:solidFill>
                <a:latin typeface="Times New Roman" pitchFamily="18" charset="0"/>
                <a:cs typeface="Times New Roman" pitchFamily="18" charset="0"/>
              </a:rPr>
              <a:t>ENGELLİ </a:t>
            </a:r>
            <a:r>
              <a:rPr lang="tr-TR" sz="1600" b="1" dirty="0">
                <a:solidFill>
                  <a:srgbClr val="FF0000"/>
                </a:solidFill>
                <a:latin typeface="Times New Roman" pitchFamily="18" charset="0"/>
                <a:cs typeface="Times New Roman" pitchFamily="18" charset="0"/>
              </a:rPr>
              <a:t>VE YAŞLI </a:t>
            </a:r>
            <a:r>
              <a:rPr lang="tr-TR" sz="1600" b="1" dirty="0" smtClean="0">
                <a:solidFill>
                  <a:srgbClr val="FF0000"/>
                </a:solidFill>
                <a:latin typeface="Times New Roman" pitchFamily="18" charset="0"/>
                <a:cs typeface="Times New Roman" pitchFamily="18" charset="0"/>
              </a:rPr>
              <a:t>HİZMETLERİ:</a:t>
            </a:r>
            <a:endParaRPr lang="tr-TR" sz="1600" dirty="0">
              <a:solidFill>
                <a:srgbClr val="FF0000"/>
              </a:solidFill>
              <a:latin typeface="Times New Roman" pitchFamily="18" charset="0"/>
              <a:cs typeface="Times New Roman" pitchFamily="18" charset="0"/>
            </a:endParaRPr>
          </a:p>
          <a:p>
            <a:pPr marL="0" indent="0">
              <a:buNone/>
            </a:pPr>
            <a:r>
              <a:rPr lang="tr-TR" sz="1600" dirty="0" smtClean="0">
                <a:latin typeface="Times New Roman" pitchFamily="18" charset="0"/>
                <a:cs typeface="Times New Roman" pitchFamily="18" charset="0"/>
              </a:rPr>
              <a:t>	Müdürlüğümüz </a:t>
            </a:r>
            <a:r>
              <a:rPr lang="tr-TR" sz="1600" dirty="0">
                <a:latin typeface="Times New Roman" pitchFamily="18" charset="0"/>
                <a:cs typeface="Times New Roman" pitchFamily="18" charset="0"/>
              </a:rPr>
              <a:t>engelli evde bakım hizmetinden faydalanmak amacıyla aylık ortalama 20 yeni başvuru yapılmaktadır. Başvurulara istinaden engelli evde bakım hizmeti değerlendirme heyeti ilk incelemelerini gerçekleştirmektedir. </a:t>
            </a:r>
            <a:r>
              <a:rPr lang="tr-TR" sz="1600" dirty="0" smtClean="0">
                <a:latin typeface="Times New Roman" pitchFamily="18" charset="0"/>
                <a:cs typeface="Times New Roman" pitchFamily="18" charset="0"/>
              </a:rPr>
              <a:t>Son </a:t>
            </a:r>
            <a:r>
              <a:rPr lang="tr-TR" sz="1600" dirty="0">
                <a:latin typeface="Times New Roman" pitchFamily="18" charset="0"/>
                <a:cs typeface="Times New Roman" pitchFamily="18" charset="0"/>
              </a:rPr>
              <a:t>verilere göre Engelli Evde Bakım Hizmeti Kapsamında 534 kişiye Evde Bakım Hizmeti Ücreti ödenmektedir. Eylül ayından itibaren 350 dosyanın denetimi de gerçekleştirilmiştir.</a:t>
            </a:r>
          </a:p>
          <a:p>
            <a:pPr marL="0" indent="0">
              <a:buNone/>
            </a:pPr>
            <a:r>
              <a:rPr lang="tr-TR" sz="1600" dirty="0" smtClean="0">
                <a:latin typeface="Times New Roman" pitchFamily="18" charset="0"/>
                <a:cs typeface="Times New Roman" pitchFamily="18" charset="0"/>
              </a:rPr>
              <a:t>Müdürlüğümüz </a:t>
            </a:r>
            <a:r>
              <a:rPr lang="tr-TR" sz="1600" dirty="0">
                <a:latin typeface="Times New Roman" pitchFamily="18" charset="0"/>
                <a:cs typeface="Times New Roman" pitchFamily="18" charset="0"/>
              </a:rPr>
              <a:t>Özel Yatılı Bakım Merkezinden yararlanmak üzere 8 başvuru yapılmış olup, 5 kişinin İlk Kabul işlemi gerçekleşmiş olup, 1 kişi sıra beklemektedir. Diğer başvuruların işlemi devam etmektedir. </a:t>
            </a:r>
          </a:p>
          <a:p>
            <a:pPr marL="0" indent="0">
              <a:buNone/>
            </a:pPr>
            <a:r>
              <a:rPr lang="tr-TR" sz="1600" dirty="0" smtClean="0">
                <a:latin typeface="Times New Roman" pitchFamily="18" charset="0"/>
                <a:cs typeface="Times New Roman" pitchFamily="18" charset="0"/>
              </a:rPr>
              <a:t>	Müdürlüğümüze </a:t>
            </a:r>
            <a:r>
              <a:rPr lang="tr-TR" sz="1600" dirty="0">
                <a:latin typeface="Times New Roman" pitchFamily="18" charset="0"/>
                <a:cs typeface="Times New Roman" pitchFamily="18" charset="0"/>
              </a:rPr>
              <a:t>2015 yılı içerisinde Huzurevlerinden yaralanmak amacıyla 2 başvuru yapılmış olup 1 kişi talebinden vazgeçmiş ve 1 kişi Özel Bakım Merkezinden yararlandırılması için ilgili birime yönlendirilmiştir. 2016 yılı içerisinde Huzurevlerinden yararlanmak amacıyla 7 başvuru yapılmış olup, 2 yaşlı Huzurevine yerleştirilmiş, 4 kişi talebinden vazgeçmiş ve 1 kişinin de işlemi devam etmektedir</a:t>
            </a:r>
            <a:r>
              <a:rPr lang="tr-TR" sz="1600" dirty="0" smtClean="0">
                <a:latin typeface="Times New Roman" pitchFamily="18" charset="0"/>
                <a:cs typeface="Times New Roman" pitchFamily="18" charset="0"/>
              </a:rPr>
              <a:t>.</a:t>
            </a:r>
          </a:p>
          <a:p>
            <a:pPr marL="0" indent="0">
              <a:buNone/>
            </a:pPr>
            <a:endParaRPr lang="tr-TR" sz="1600" dirty="0">
              <a:latin typeface="Times New Roman" pitchFamily="18" charset="0"/>
              <a:cs typeface="Times New Roman" pitchFamily="18" charset="0"/>
            </a:endParaRPr>
          </a:p>
          <a:p>
            <a:pPr marL="0" indent="0">
              <a:buNone/>
            </a:pPr>
            <a:endParaRPr lang="tr-TR" sz="1600" dirty="0">
              <a:latin typeface="Times New Roman" pitchFamily="18" charset="0"/>
              <a:cs typeface="Times New Roman" pitchFamily="18" charset="0"/>
            </a:endParaRPr>
          </a:p>
          <a:p>
            <a:pPr marL="0" indent="0">
              <a:buNone/>
            </a:pPr>
            <a:r>
              <a:rPr lang="tr-TR" sz="1600" b="1" dirty="0" smtClean="0">
                <a:solidFill>
                  <a:srgbClr val="FF0000"/>
                </a:solidFill>
                <a:latin typeface="Times New Roman" pitchFamily="18" charset="0"/>
                <a:cs typeface="Times New Roman" pitchFamily="18" charset="0"/>
              </a:rPr>
              <a:t>KORUNMAYA </a:t>
            </a:r>
            <a:r>
              <a:rPr lang="tr-TR" sz="1600" b="1" dirty="0">
                <a:solidFill>
                  <a:srgbClr val="FF0000"/>
                </a:solidFill>
                <a:latin typeface="Times New Roman" pitchFamily="18" charset="0"/>
                <a:cs typeface="Times New Roman" pitchFamily="18" charset="0"/>
              </a:rPr>
              <a:t>MUHTAÇ ÇOCUK HİZMETLERİ: </a:t>
            </a:r>
            <a:endParaRPr lang="tr-TR" sz="1600" dirty="0">
              <a:solidFill>
                <a:srgbClr val="FF0000"/>
              </a:solidFill>
              <a:latin typeface="Times New Roman" pitchFamily="18" charset="0"/>
              <a:cs typeface="Times New Roman" pitchFamily="18" charset="0"/>
            </a:endParaRPr>
          </a:p>
          <a:p>
            <a:pPr marL="0" indent="0">
              <a:buNone/>
            </a:pPr>
            <a:r>
              <a:rPr lang="tr-TR" sz="1600" dirty="0">
                <a:latin typeface="Times New Roman" pitchFamily="18" charset="0"/>
                <a:cs typeface="Times New Roman" pitchFamily="18" charset="0"/>
              </a:rPr>
              <a:t>	</a:t>
            </a:r>
            <a:r>
              <a:rPr lang="tr-TR" sz="1600" dirty="0" smtClean="0">
                <a:latin typeface="Times New Roman" pitchFamily="18" charset="0"/>
                <a:cs typeface="Times New Roman" pitchFamily="18" charset="0"/>
              </a:rPr>
              <a:t>2015 </a:t>
            </a:r>
            <a:r>
              <a:rPr lang="tr-TR" sz="1600" dirty="0">
                <a:latin typeface="Times New Roman" pitchFamily="18" charset="0"/>
                <a:cs typeface="Times New Roman" pitchFamily="18" charset="0"/>
              </a:rPr>
              <a:t>yılı Eylül-Aralık ayları arasında korunmaya muhtaç çocuk kapsamında 5 (beş) başvuru yapılmış olup,  2 (iki) çocuk hakkında danışmanlık tedbiri uygulanmış ve yapılan diğer başvuruların müracaatları uygun görülmemiştir. 2016 yılı Ocak-Şubat ayları arasında korunmaya muhtaç çocuk kapsamında 2 (iki) başvuru yapılmış olup müracaatları uygun görülmemiştir. </a:t>
            </a:r>
          </a:p>
          <a:p>
            <a:pPr marL="0" indent="0">
              <a:buNone/>
            </a:pPr>
            <a:endParaRPr lang="tr-TR" sz="1600" dirty="0">
              <a:latin typeface="Times New Roman" pitchFamily="18" charset="0"/>
              <a:cs typeface="Times New Roman" pitchFamily="18" charset="0"/>
            </a:endParaRPr>
          </a:p>
        </p:txBody>
      </p:sp>
    </p:spTree>
    <p:extLst>
      <p:ext uri="{BB962C8B-B14F-4D97-AF65-F5344CB8AC3E}">
        <p14:creationId xmlns:p14="http://schemas.microsoft.com/office/powerpoint/2010/main" val="318726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Başlık 1"/>
          <p:cNvSpPr>
            <a:spLocks noGrp="1"/>
          </p:cNvSpPr>
          <p:nvPr>
            <p:ph type="ctrTitle"/>
          </p:nvPr>
        </p:nvSpPr>
        <p:spPr>
          <a:xfrm>
            <a:off x="827088" y="-26988"/>
            <a:ext cx="7772400" cy="503660"/>
          </a:xfrm>
        </p:spPr>
        <p:txBody>
          <a:bodyPr/>
          <a:lstStyle/>
          <a:p>
            <a:r>
              <a:rPr lang="tr-TR" sz="4000" b="1" dirty="0" smtClean="0">
                <a:solidFill>
                  <a:srgbClr val="FF0000"/>
                </a:solidFill>
                <a:latin typeface="Times New Roman" pitchFamily="18" charset="0"/>
                <a:cs typeface="Times New Roman" pitchFamily="18" charset="0"/>
              </a:rPr>
              <a:t>SOSYAL ÇALIŞMALAR </a:t>
            </a:r>
          </a:p>
        </p:txBody>
      </p:sp>
      <p:sp>
        <p:nvSpPr>
          <p:cNvPr id="47106" name="Alt Başlık 2"/>
          <p:cNvSpPr>
            <a:spLocks noGrp="1"/>
          </p:cNvSpPr>
          <p:nvPr>
            <p:ph type="subTitle" idx="1"/>
          </p:nvPr>
        </p:nvSpPr>
        <p:spPr>
          <a:xfrm>
            <a:off x="107504" y="404837"/>
            <a:ext cx="8857109" cy="5832475"/>
          </a:xfrm>
        </p:spPr>
        <p:txBody>
          <a:bodyPr/>
          <a:lstStyle/>
          <a:p>
            <a:pPr algn="just"/>
            <a:endParaRPr lang="tr-TR" sz="1400" b="1" dirty="0" smtClean="0">
              <a:solidFill>
                <a:srgbClr val="FF0000"/>
              </a:solidFill>
              <a:latin typeface="Times New Roman" pitchFamily="18" charset="0"/>
              <a:cs typeface="Times New Roman" pitchFamily="18" charset="0"/>
            </a:endParaRPr>
          </a:p>
          <a:p>
            <a:pPr algn="just"/>
            <a:r>
              <a:rPr lang="tr-TR" sz="1400" b="1" dirty="0" smtClean="0">
                <a:solidFill>
                  <a:srgbClr val="FF0000"/>
                </a:solidFill>
                <a:latin typeface="Times New Roman" pitchFamily="18" charset="0"/>
                <a:cs typeface="Times New Roman" pitchFamily="18" charset="0"/>
              </a:rPr>
              <a:t>İLÇE SOSYAL YARDIMLAŞMA VE DAYANIŞMA VAKFI BAŞKANLIĞI</a:t>
            </a:r>
          </a:p>
          <a:p>
            <a:pPr algn="just"/>
            <a:r>
              <a:rPr lang="tr-TR" sz="1600" dirty="0" smtClean="0">
                <a:solidFill>
                  <a:schemeClr val="tx1"/>
                </a:solidFill>
                <a:latin typeface="Times New Roman" pitchFamily="18" charset="0"/>
                <a:cs typeface="Times New Roman" pitchFamily="18" charset="0"/>
              </a:rPr>
              <a:t>Personel </a:t>
            </a:r>
            <a:r>
              <a:rPr lang="tr-TR" sz="1600" dirty="0">
                <a:solidFill>
                  <a:schemeClr val="tx1"/>
                </a:solidFill>
                <a:latin typeface="Times New Roman" pitchFamily="18" charset="0"/>
                <a:cs typeface="Times New Roman" pitchFamily="18" charset="0"/>
              </a:rPr>
              <a:t>Yapısı: Vakfımız halen Bir Müdür Dört daimi personel olmak üzere toplam 5 personel ile hizmetlerine devam etmektedir. </a:t>
            </a:r>
          </a:p>
          <a:p>
            <a:pPr algn="just"/>
            <a:r>
              <a:rPr lang="tr-TR" sz="1600" dirty="0" smtClean="0">
                <a:solidFill>
                  <a:schemeClr val="tx1"/>
                </a:solidFill>
                <a:latin typeface="Times New Roman" pitchFamily="18" charset="0"/>
                <a:cs typeface="Times New Roman" pitchFamily="18" charset="0"/>
              </a:rPr>
              <a:t>	Vakfımızca </a:t>
            </a:r>
            <a:r>
              <a:rPr lang="tr-TR" sz="1600" dirty="0">
                <a:solidFill>
                  <a:schemeClr val="tx1"/>
                </a:solidFill>
                <a:latin typeface="Times New Roman" pitchFamily="18" charset="0"/>
                <a:cs typeface="Times New Roman" pitchFamily="18" charset="0"/>
              </a:rPr>
              <a:t>2015 yılı içinde nakdi yardım olarak toplam 5.886 kişiye 690.812,00 TL ve ayni yardım olarak toplam 5.453 kişiye 904.829,03 TL </a:t>
            </a:r>
            <a:r>
              <a:rPr lang="tr-TR" sz="1600" dirty="0" err="1">
                <a:solidFill>
                  <a:schemeClr val="tx1"/>
                </a:solidFill>
                <a:latin typeface="Times New Roman" pitchFamily="18" charset="0"/>
                <a:cs typeface="Times New Roman" pitchFamily="18" charset="0"/>
              </a:rPr>
              <a:t>lik</a:t>
            </a:r>
            <a:r>
              <a:rPr lang="tr-TR" sz="1600" dirty="0">
                <a:solidFill>
                  <a:schemeClr val="tx1"/>
                </a:solidFill>
                <a:latin typeface="Times New Roman" pitchFamily="18" charset="0"/>
                <a:cs typeface="Times New Roman" pitchFamily="18" charset="0"/>
              </a:rPr>
              <a:t> yardım yapılmış olup yapılan yardımların dağılımı dair faaliyet raporu ekte sunulmuştur. </a:t>
            </a:r>
          </a:p>
          <a:p>
            <a:pPr algn="just"/>
            <a:r>
              <a:rPr lang="tr-TR" sz="1600" dirty="0" smtClean="0">
                <a:solidFill>
                  <a:schemeClr val="tx1"/>
                </a:solidFill>
                <a:latin typeface="Times New Roman" pitchFamily="18" charset="0"/>
                <a:cs typeface="Times New Roman" pitchFamily="18" charset="0"/>
              </a:rPr>
              <a:t>	Vakfımızca </a:t>
            </a:r>
            <a:r>
              <a:rPr lang="tr-TR" sz="1600" dirty="0">
                <a:solidFill>
                  <a:schemeClr val="tx1"/>
                </a:solidFill>
                <a:latin typeface="Times New Roman" pitchFamily="18" charset="0"/>
                <a:cs typeface="Times New Roman" pitchFamily="18" charset="0"/>
              </a:rPr>
              <a:t>2015 yılında 1700 haneye hane başı 1 Ton olmak üzere 1700 Ton kömür yardımı yapılmıştır. </a:t>
            </a:r>
          </a:p>
          <a:p>
            <a:pPr algn="just"/>
            <a:r>
              <a:rPr lang="tr-TR" sz="1600" dirty="0" smtClean="0">
                <a:solidFill>
                  <a:schemeClr val="tx1"/>
                </a:solidFill>
                <a:latin typeface="Times New Roman" pitchFamily="18" charset="0"/>
                <a:cs typeface="Times New Roman" pitchFamily="18" charset="0"/>
              </a:rPr>
              <a:t>	Vakfımızca </a:t>
            </a:r>
            <a:r>
              <a:rPr lang="tr-TR" sz="1600" dirty="0">
                <a:solidFill>
                  <a:schemeClr val="tx1"/>
                </a:solidFill>
                <a:latin typeface="Times New Roman" pitchFamily="18" charset="0"/>
                <a:cs typeface="Times New Roman" pitchFamily="18" charset="0"/>
              </a:rPr>
              <a:t>işlemleri gerçekleştirilen ancak ödemeleri Merkezi olarak gerçekleşen Şartlı Eğitim yardımı, Şartlı sağlık yardımı, Eşi vefat etmiş kadınlara yönelik yardım, Öksüz-yetim yardım programı, Muhtaç Asker Ailesi yardımı, Muhtaç asker çocuğu yardımı, Engelli yakın aylığı, Engelli aylığı ve Yaşlı aylıklarından toplam 3.402 kişi faydalanmakta olup 5.275.720,44 TL nakdi olarak yardım almışlardır. Yardımların dağılımı dair faaliyet raporu ekte sunulmuştur. 2022 kanun gereği Yaşlı ve Engelli aylıkları 3 aylık periyotlar halinde, eşi vefat etmiş ve muhtaç asker aile yardımları 2 aylık periyotlar halinde Genel müdürlük tarafından şahısların PTT hesaplarına yatırılmaktadır. Yaşlılık-Engellilik aylıkları, eşi vefat etmiş ve muhtaç asker yardımlarına müracaatlar alınmakta olup Vakıf Mütevelli Heyetince değerlendirilmektedir. </a:t>
            </a:r>
          </a:p>
          <a:p>
            <a:pPr algn="just"/>
            <a:r>
              <a:rPr lang="tr-TR" sz="1600" dirty="0" smtClean="0">
                <a:solidFill>
                  <a:schemeClr val="tx1"/>
                </a:solidFill>
                <a:latin typeface="Times New Roman" pitchFamily="18" charset="0"/>
                <a:cs typeface="Times New Roman" pitchFamily="18" charset="0"/>
              </a:rPr>
              <a:t>	Vakfımızca </a:t>
            </a:r>
            <a:r>
              <a:rPr lang="tr-TR" sz="1600" dirty="0">
                <a:solidFill>
                  <a:schemeClr val="tx1"/>
                </a:solidFill>
                <a:latin typeface="Times New Roman" pitchFamily="18" charset="0"/>
                <a:cs typeface="Times New Roman" pitchFamily="18" charset="0"/>
              </a:rPr>
              <a:t>2015 yılında 3 aileye Barınma yardımı kapsamında toplam 76.760,00 TL tutarında Prefabrik ev yapılmıştır.</a:t>
            </a:r>
          </a:p>
          <a:p>
            <a:pPr algn="just"/>
            <a:r>
              <a:rPr lang="tr-TR" sz="1600" dirty="0" smtClean="0">
                <a:solidFill>
                  <a:schemeClr val="tx1"/>
                </a:solidFill>
                <a:latin typeface="Times New Roman" pitchFamily="18" charset="0"/>
                <a:cs typeface="Times New Roman" pitchFamily="18" charset="0"/>
              </a:rPr>
              <a:t>	Vakfımıza </a:t>
            </a:r>
            <a:r>
              <a:rPr lang="tr-TR" sz="1600" dirty="0">
                <a:solidFill>
                  <a:schemeClr val="tx1"/>
                </a:solidFill>
                <a:latin typeface="Times New Roman" pitchFamily="18" charset="0"/>
                <a:cs typeface="Times New Roman" pitchFamily="18" charset="0"/>
              </a:rPr>
              <a:t>ayni, nakdi, yakacak, eğitim, barınma ve sağlık yardımı taleplerinde bulunan vatandaşlarımızın talepleri haftalık toplantılarımız ile kanunlar ve imkanlar ölçüsünde değerlendirilmeye devam edilmektedir. </a:t>
            </a:r>
          </a:p>
          <a:p>
            <a:pPr algn="just"/>
            <a:endParaRPr lang="tr-TR" sz="1400" dirty="0" smtClean="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2016 Brifing\sydv\faaliyet rapor - 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2008"/>
            <a:ext cx="4572000" cy="5229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2016 Brifing\sydv\faaliyet rapor - 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4474895" cy="5229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2016 Brifing\sydv\faaliyet rapor - 0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74" y="5301208"/>
            <a:ext cx="9020230" cy="1556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Başlık 1"/>
          <p:cNvSpPr>
            <a:spLocks noGrp="1"/>
          </p:cNvSpPr>
          <p:nvPr>
            <p:ph type="ctrTitle"/>
          </p:nvPr>
        </p:nvSpPr>
        <p:spPr>
          <a:xfrm>
            <a:off x="827088" y="-26988"/>
            <a:ext cx="7772400" cy="719138"/>
          </a:xfrm>
        </p:spPr>
        <p:txBody>
          <a:bodyPr/>
          <a:lstStyle/>
          <a:p>
            <a:r>
              <a:rPr lang="tr-TR" sz="4000" b="1" dirty="0" smtClean="0">
                <a:solidFill>
                  <a:srgbClr val="FF0000"/>
                </a:solidFill>
                <a:latin typeface="Times New Roman" pitchFamily="18" charset="0"/>
                <a:cs typeface="Times New Roman" pitchFamily="18" charset="0"/>
              </a:rPr>
              <a:t>İHTİYAÇLAR</a:t>
            </a:r>
          </a:p>
        </p:txBody>
      </p:sp>
      <p:sp>
        <p:nvSpPr>
          <p:cNvPr id="49154" name="Alt Başlık 2"/>
          <p:cNvSpPr>
            <a:spLocks noGrp="1"/>
          </p:cNvSpPr>
          <p:nvPr>
            <p:ph type="subTitle" idx="1"/>
          </p:nvPr>
        </p:nvSpPr>
        <p:spPr>
          <a:xfrm>
            <a:off x="395288" y="692869"/>
            <a:ext cx="8569325" cy="5832475"/>
          </a:xfrm>
        </p:spPr>
        <p:txBody>
          <a:bodyPr/>
          <a:lstStyle/>
          <a:p>
            <a:pPr algn="just"/>
            <a:r>
              <a:rPr lang="tr-TR" sz="1300" b="1" dirty="0" smtClean="0">
                <a:solidFill>
                  <a:srgbClr val="FF0000"/>
                </a:solidFill>
                <a:latin typeface="Times New Roman" pitchFamily="18" charset="0"/>
                <a:cs typeface="Times New Roman" pitchFamily="18" charset="0"/>
              </a:rPr>
              <a:t>A) EĞİTİM : </a:t>
            </a:r>
          </a:p>
          <a:p>
            <a:pPr algn="just"/>
            <a:r>
              <a:rPr lang="tr-TR" sz="1400" b="1" dirty="0" smtClean="0">
                <a:solidFill>
                  <a:schemeClr val="tx1"/>
                </a:solidFill>
                <a:latin typeface="Times New Roman" pitchFamily="18" charset="0"/>
                <a:cs typeface="Times New Roman" pitchFamily="18" charset="0"/>
              </a:rPr>
              <a:t>	</a:t>
            </a:r>
            <a:r>
              <a:rPr lang="tr-TR" sz="1300" dirty="0" smtClean="0">
                <a:solidFill>
                  <a:schemeClr val="tx1"/>
                </a:solidFill>
                <a:latin typeface="Times New Roman" pitchFamily="18" charset="0"/>
                <a:cs typeface="Times New Roman" pitchFamily="18" charset="0"/>
              </a:rPr>
              <a:t>Öğrenci yurdu bulunan Mesleki ve Teknik Eğitim Merkezi Müdürlüğü ve SPK </a:t>
            </a:r>
            <a:r>
              <a:rPr lang="tr-TR" sz="1300" dirty="0" err="1" smtClean="0">
                <a:solidFill>
                  <a:schemeClr val="tx1"/>
                </a:solidFill>
                <a:latin typeface="Times New Roman" pitchFamily="18" charset="0"/>
                <a:cs typeface="Times New Roman" pitchFamily="18" charset="0"/>
              </a:rPr>
              <a:t>YİBO’nun</a:t>
            </a:r>
            <a:r>
              <a:rPr lang="tr-TR" sz="1300" dirty="0" smtClean="0">
                <a:solidFill>
                  <a:schemeClr val="tx1"/>
                </a:solidFill>
                <a:latin typeface="Times New Roman" pitchFamily="18" charset="0"/>
                <a:cs typeface="Times New Roman" pitchFamily="18" charset="0"/>
              </a:rPr>
              <a:t> hizmet aracı ihtiyacı bulunmaktadır. </a:t>
            </a:r>
          </a:p>
          <a:p>
            <a:pPr algn="just"/>
            <a:r>
              <a:rPr lang="tr-TR" sz="1300" dirty="0" smtClean="0">
                <a:solidFill>
                  <a:schemeClr val="tx1"/>
                </a:solidFill>
                <a:latin typeface="Times New Roman" pitchFamily="18" charset="0"/>
                <a:cs typeface="Times New Roman" pitchFamily="18" charset="0"/>
              </a:rPr>
              <a:t>   	Kasaba ve Köylerimizde çeşitli branşlarda 99 öğretmen açığı olduğundan vekil ve ücretli öğretmen görevlendirilerek bu açıklar kapatılmaya çalışılmaktadır.</a:t>
            </a:r>
          </a:p>
          <a:p>
            <a:pPr algn="just"/>
            <a:r>
              <a:rPr lang="tr-TR" sz="1300" dirty="0" smtClean="0">
                <a:solidFill>
                  <a:schemeClr val="tx1"/>
                </a:solidFill>
                <a:latin typeface="Times New Roman" pitchFamily="18" charset="0"/>
                <a:cs typeface="Times New Roman" pitchFamily="18" charset="0"/>
              </a:rPr>
              <a:t>        	İlçemizin büyük bir ilçe olması ve ilimize uzak olması sebebiyle Rehberlik Araştırma Merkezine ait Şube Müdürlüğünün açılması İlçemiz ve çevre ilçelerin çalışmalarını kolaylaştırması açısından büyük fayda sağlayacaktır.</a:t>
            </a:r>
          </a:p>
          <a:p>
            <a:pPr algn="just"/>
            <a:r>
              <a:rPr lang="tr-TR" sz="1300" dirty="0" smtClean="0">
                <a:solidFill>
                  <a:schemeClr val="tx1"/>
                </a:solidFill>
                <a:latin typeface="Times New Roman" pitchFamily="18" charset="0"/>
                <a:cs typeface="Times New Roman" pitchFamily="18" charset="0"/>
              </a:rPr>
              <a:t>	İlköğretim okullarına verilen Bilgisayar teknoloji sınıflarının yenilenmesine ihtiyaç vardır.  Ayrıca teknolojiyi okullarda yaygınlaştırmak amacıyla projeksiyon cihazlarının ve akıllı tahtaların temin edilmesi faydalı olacaktır.</a:t>
            </a:r>
          </a:p>
          <a:p>
            <a:pPr algn="just"/>
            <a:r>
              <a:rPr lang="tr-TR" sz="1300" dirty="0" smtClean="0">
                <a:solidFill>
                  <a:schemeClr val="tx1"/>
                </a:solidFill>
                <a:latin typeface="Times New Roman" pitchFamily="18" charset="0"/>
                <a:cs typeface="Times New Roman" pitchFamily="18" charset="0"/>
              </a:rPr>
              <a:t>	 Okullarımızın çeşitlendirilmesi gerekmektedir, Bağımsız Kız Meslek Lisesi, Fen Lisesi ve Engellilerin hayatını kolaylaştırmak amacıyla Engelliler Okulu yapılması faydalı olacaktır. Kız Meslek Lisesi yapılabilmesi için arsası (1995 depreminde hasar görerek yıkılan eski Kız Meslek Lisesi Binasının yeri) mevcuttur.</a:t>
            </a:r>
          </a:p>
          <a:p>
            <a:pPr algn="just"/>
            <a:r>
              <a:rPr lang="tr-TR" sz="1300" dirty="0" smtClean="0">
                <a:solidFill>
                  <a:schemeClr val="tx1"/>
                </a:solidFill>
                <a:latin typeface="Times New Roman" pitchFamily="18" charset="0"/>
                <a:cs typeface="Times New Roman" pitchFamily="18" charset="0"/>
              </a:rPr>
              <a:t>	 Ayrıca İlçemizde 4 sene önce eğitime başlayan ve Anadolu Öğretmen Lisesinde faaliyeti sürdüren Fen Lisesinin ivedi olarak ta bina ihtiyacı bulunmaktadır. Bununla ilgili yeni bina inşası veya mevcutta bulunan Dinar Halk Kütüphanesi binasının eğitime uygun hale getirilmesi sağlanmalıdır.	</a:t>
            </a:r>
          </a:p>
          <a:p>
            <a:pPr algn="just"/>
            <a:r>
              <a:rPr lang="tr-TR" sz="1300" dirty="0" smtClean="0">
                <a:solidFill>
                  <a:schemeClr val="tx1"/>
                </a:solidFill>
                <a:latin typeface="Times New Roman" pitchFamily="18" charset="0"/>
                <a:cs typeface="Times New Roman" pitchFamily="18" charset="0"/>
              </a:rPr>
              <a:t>	 Yeni yapılması planlanan okulların arsa temini için çalışmalarımız devam etmektedir.</a:t>
            </a:r>
          </a:p>
          <a:p>
            <a:pPr algn="just"/>
            <a:r>
              <a:rPr lang="tr-TR" sz="1300" b="1" dirty="0">
                <a:solidFill>
                  <a:srgbClr val="FF0000"/>
                </a:solidFill>
                <a:latin typeface="Times New Roman" pitchFamily="18" charset="0"/>
                <a:cs typeface="Times New Roman" pitchFamily="18" charset="0"/>
              </a:rPr>
              <a:t>B )    SAĞLIK  : </a:t>
            </a:r>
          </a:p>
          <a:p>
            <a:pPr algn="just"/>
            <a:r>
              <a:rPr lang="tr-TR" sz="1300" b="1" dirty="0" smtClean="0">
                <a:solidFill>
                  <a:schemeClr val="tx1"/>
                </a:solidFill>
                <a:latin typeface="Times New Roman" pitchFamily="18" charset="0"/>
                <a:cs typeface="Times New Roman" pitchFamily="18" charset="0"/>
              </a:rPr>
              <a:t>	   </a:t>
            </a:r>
            <a:r>
              <a:rPr lang="tr-TR" sz="1300" dirty="0" smtClean="0">
                <a:solidFill>
                  <a:schemeClr val="tx1"/>
                </a:solidFill>
                <a:latin typeface="Times New Roman" pitchFamily="18" charset="0"/>
                <a:cs typeface="Times New Roman" pitchFamily="18" charset="0"/>
              </a:rPr>
              <a:t>İlçemiz </a:t>
            </a:r>
            <a:r>
              <a:rPr lang="tr-TR" sz="1300" dirty="0">
                <a:solidFill>
                  <a:schemeClr val="tx1"/>
                </a:solidFill>
                <a:latin typeface="Times New Roman" pitchFamily="18" charset="0"/>
                <a:cs typeface="Times New Roman" pitchFamily="18" charset="0"/>
              </a:rPr>
              <a:t>Dinar Devlet Hastanesinde Kadın Doğum ve Radyoloji Uzmanı eksiktir. Haydarlı Entegre Devlet Hastanesinde ise Uzman Doktor hiç bulunmayıp dönemsel olarak Pratisyen Hekim ihtiyacı olmaktadır.</a:t>
            </a:r>
          </a:p>
          <a:p>
            <a:pPr algn="just"/>
            <a:r>
              <a:rPr lang="tr-TR" sz="1300" dirty="0" smtClean="0">
                <a:solidFill>
                  <a:schemeClr val="tx1"/>
                </a:solidFill>
                <a:latin typeface="Times New Roman" pitchFamily="18" charset="0"/>
                <a:cs typeface="Times New Roman" pitchFamily="18" charset="0"/>
              </a:rPr>
              <a:t>	Madde </a:t>
            </a:r>
            <a:r>
              <a:rPr lang="tr-TR" sz="1300" dirty="0">
                <a:solidFill>
                  <a:schemeClr val="tx1"/>
                </a:solidFill>
                <a:latin typeface="Times New Roman" pitchFamily="18" charset="0"/>
                <a:cs typeface="Times New Roman" pitchFamily="18" charset="0"/>
              </a:rPr>
              <a:t>bağımlıları tedavi için Denizli yada Manisa’ya yönlendirilmektedir. Bağımlıların psikolojik özellikleri ve gidilecek illerin uzak ve masraflı olması nedeniyle uyuşturucu illetinden kurtulmak isteyen bir çok kişi tedavi olma imkanı bulamamaktadır. İlçemiz Devlet Hastanesi bünyesinde alkol madde bağımlığı tedavi merkezi (AMATEM) kurulması halinde bir çok gencimiz daha kolay tedavi görerek daha çabuk iyileşecektir.</a:t>
            </a:r>
          </a:p>
          <a:p>
            <a:pPr algn="just"/>
            <a:endParaRPr lang="tr-TR" sz="1400" b="1" dirty="0" smtClean="0">
              <a:solidFill>
                <a:schemeClr val="tx1"/>
              </a:solidFill>
              <a:latin typeface="Times New Roman" pitchFamily="18" charset="0"/>
              <a:cs typeface="Times New Roman" pitchFamily="18" charset="0"/>
            </a:endParaRPr>
          </a:p>
          <a:p>
            <a:pPr algn="just"/>
            <a:endParaRPr lang="tr-TR" sz="1400" b="1" dirty="0" smtClean="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lt Başlık 2"/>
          <p:cNvSpPr>
            <a:spLocks noGrp="1"/>
          </p:cNvSpPr>
          <p:nvPr>
            <p:ph type="subTitle" idx="1"/>
          </p:nvPr>
        </p:nvSpPr>
        <p:spPr>
          <a:xfrm>
            <a:off x="395288" y="188640"/>
            <a:ext cx="8569325" cy="5832475"/>
          </a:xfrm>
        </p:spPr>
        <p:txBody>
          <a:bodyPr/>
          <a:lstStyle/>
          <a:p>
            <a:pPr algn="just"/>
            <a:r>
              <a:rPr lang="tr-TR" sz="1300" b="1" dirty="0" smtClean="0">
                <a:solidFill>
                  <a:schemeClr val="tx1"/>
                </a:solidFill>
                <a:latin typeface="Times New Roman" pitchFamily="18" charset="0"/>
                <a:cs typeface="Times New Roman" pitchFamily="18" charset="0"/>
              </a:rPr>
              <a:t> </a:t>
            </a:r>
            <a:r>
              <a:rPr lang="tr-TR" sz="1300" b="1" dirty="0" smtClean="0">
                <a:solidFill>
                  <a:srgbClr val="FF0000"/>
                </a:solidFill>
                <a:latin typeface="Times New Roman" pitchFamily="18" charset="0"/>
                <a:cs typeface="Times New Roman" pitchFamily="18" charset="0"/>
              </a:rPr>
              <a:t>C)  GÜVENLİK  :</a:t>
            </a:r>
          </a:p>
          <a:p>
            <a:pPr algn="just"/>
            <a:r>
              <a:rPr lang="tr-TR" sz="1300" b="1" dirty="0" smtClean="0">
                <a:solidFill>
                  <a:schemeClr val="tx1"/>
                </a:solidFill>
                <a:latin typeface="Times New Roman" pitchFamily="18" charset="0"/>
                <a:cs typeface="Times New Roman" pitchFamily="18" charset="0"/>
              </a:rPr>
              <a:t>	 </a:t>
            </a:r>
            <a:r>
              <a:rPr lang="tr-TR" sz="1300" dirty="0" smtClean="0">
                <a:solidFill>
                  <a:schemeClr val="tx1"/>
                </a:solidFill>
                <a:latin typeface="Times New Roman" pitchFamily="18" charset="0"/>
                <a:cs typeface="Times New Roman" pitchFamily="18" charset="0"/>
              </a:rPr>
              <a:t>İlçemiz sosyal yapısının, büyüklüğünün, coğrafi durumu ve nüfus yoğunluğunun göz önünde alındığında güvenlik hizmetleri açısından mevcut personel yetersiz kalmakta olup, hizmetlerin aksatılmadan ve daha verimli yürütülebilmesi için mutlaka personel takviyesine ihtiyaç duyulmaktadır.</a:t>
            </a:r>
          </a:p>
          <a:p>
            <a:pPr algn="just"/>
            <a:r>
              <a:rPr lang="tr-TR" sz="1300" dirty="0" smtClean="0">
                <a:solidFill>
                  <a:schemeClr val="tx1"/>
                </a:solidFill>
                <a:latin typeface="Times New Roman" pitchFamily="18" charset="0"/>
                <a:cs typeface="Times New Roman" pitchFamily="18" charset="0"/>
              </a:rPr>
              <a:t>İlçe Emniyet Müdürlüğünün yaptığı planlı faaliyetler ve Kaymakamlığımıza tedaviye gitmek için yardım isteyenler ile yapılan görüşmelerden uyuşturucu kullanımının çok yaygın olduğu değerlendirilmektedir. Bundan dolayı İlçemiz Emniyet Müdürlüğü bünyesinde özel donanımlı narkotik birimi kurulması gerekmektedir.           </a:t>
            </a:r>
          </a:p>
          <a:p>
            <a:pPr algn="just"/>
            <a:r>
              <a:rPr lang="tr-TR" sz="1300" b="1" dirty="0" smtClean="0">
                <a:solidFill>
                  <a:srgbClr val="FF0000"/>
                </a:solidFill>
                <a:latin typeface="Times New Roman" pitchFamily="18" charset="0"/>
                <a:cs typeface="Times New Roman" pitchFamily="18" charset="0"/>
              </a:rPr>
              <a:t>D) İL ÖZEL İDARESİ   :</a:t>
            </a:r>
          </a:p>
          <a:p>
            <a:pPr algn="just"/>
            <a:r>
              <a:rPr lang="tr-TR" sz="1300" b="1" dirty="0" smtClean="0">
                <a:solidFill>
                  <a:schemeClr val="tx1"/>
                </a:solidFill>
                <a:latin typeface="Times New Roman" pitchFamily="18" charset="0"/>
                <a:cs typeface="Times New Roman" pitchFamily="18" charset="0"/>
              </a:rPr>
              <a:t>        	 </a:t>
            </a:r>
            <a:r>
              <a:rPr lang="tr-TR" sz="1300" dirty="0" smtClean="0">
                <a:solidFill>
                  <a:schemeClr val="tx1"/>
                </a:solidFill>
                <a:latin typeface="Times New Roman" pitchFamily="18" charset="0"/>
                <a:cs typeface="Times New Roman" pitchFamily="18" charset="0"/>
              </a:rPr>
              <a:t>Köylerde Ruhsatsız yapılaşmanın önlenmesi için Tip Projeler geliştirilerek köylü vatandaşların istifadesine sunulması. </a:t>
            </a:r>
          </a:p>
          <a:p>
            <a:pPr algn="just"/>
            <a:r>
              <a:rPr lang="tr-TR" sz="1300" b="1" dirty="0" smtClean="0">
                <a:solidFill>
                  <a:schemeClr val="tx1"/>
                </a:solidFill>
                <a:latin typeface="Times New Roman" pitchFamily="18" charset="0"/>
                <a:cs typeface="Times New Roman" pitchFamily="18" charset="0"/>
              </a:rPr>
              <a:t> </a:t>
            </a:r>
            <a:r>
              <a:rPr lang="tr-TR" sz="1300" b="1" dirty="0" smtClean="0">
                <a:solidFill>
                  <a:srgbClr val="FF0000"/>
                </a:solidFill>
                <a:latin typeface="Times New Roman" pitchFamily="18" charset="0"/>
                <a:cs typeface="Times New Roman" pitchFamily="18" charset="0"/>
              </a:rPr>
              <a:t>E )    KÜLTÜR  VE  TURİZM  :</a:t>
            </a:r>
          </a:p>
          <a:p>
            <a:pPr algn="just"/>
            <a:r>
              <a:rPr lang="tr-TR" sz="1300" b="1" dirty="0" smtClean="0">
                <a:solidFill>
                  <a:schemeClr val="tx1"/>
                </a:solidFill>
                <a:latin typeface="Times New Roman" pitchFamily="18" charset="0"/>
                <a:cs typeface="Times New Roman" pitchFamily="18" charset="0"/>
              </a:rPr>
              <a:t>	  </a:t>
            </a:r>
            <a:r>
              <a:rPr lang="tr-TR" sz="1300" dirty="0" smtClean="0">
                <a:solidFill>
                  <a:schemeClr val="tx1"/>
                </a:solidFill>
                <a:latin typeface="Times New Roman" pitchFamily="18" charset="0"/>
                <a:cs typeface="Times New Roman" pitchFamily="18" charset="0"/>
              </a:rPr>
              <a:t>Mevcut tarihi ve kültürel eserlerin ortaya çıkarılması ve bunların toplanacağı  bir İlçe Müzesi kurulması gerekmektedir.</a:t>
            </a:r>
          </a:p>
          <a:p>
            <a:pPr algn="just" fontAlgn="auto">
              <a:spcAft>
                <a:spcPts val="0"/>
              </a:spcAft>
              <a:defRPr/>
            </a:pPr>
            <a:r>
              <a:rPr lang="tr-TR" sz="1300" b="1" dirty="0">
                <a:solidFill>
                  <a:srgbClr val="FF0000"/>
                </a:solidFill>
                <a:latin typeface="Times New Roman" pitchFamily="18" charset="0"/>
                <a:cs typeface="Times New Roman" pitchFamily="18" charset="0"/>
              </a:rPr>
              <a:t>F)  ORMAN VE SU İŞLERİ         </a:t>
            </a:r>
          </a:p>
          <a:p>
            <a:pPr algn="just" fontAlgn="auto">
              <a:spcAft>
                <a:spcPts val="0"/>
              </a:spcAft>
              <a:defRPr/>
            </a:pPr>
            <a:r>
              <a:rPr lang="tr-TR" sz="1300" b="1" dirty="0" smtClean="0">
                <a:solidFill>
                  <a:schemeClr val="tx1"/>
                </a:solidFill>
                <a:latin typeface="Times New Roman" pitchFamily="18" charset="0"/>
                <a:cs typeface="Times New Roman" pitchFamily="18" charset="0"/>
              </a:rPr>
              <a:t>	    </a:t>
            </a:r>
            <a:r>
              <a:rPr lang="tr-TR" sz="1300" dirty="0">
                <a:solidFill>
                  <a:schemeClr val="tx1"/>
                </a:solidFill>
                <a:latin typeface="Times New Roman" pitchFamily="18" charset="0"/>
                <a:cs typeface="Times New Roman" pitchFamily="18" charset="0"/>
              </a:rPr>
              <a:t>Daha önceki yıllarda koruma amaçlı doğal SİT alanı ilan edilen Karakuyu Su Havzasında yetişen sazlıklar daha önceki yıllarda vatandaşlar tarafından her yıl biçilmekte iken SİT alanına dönüştürülmesi nedeniyle biçilememiş bu durumda yetişen sazlıklar çürüyerek havza içinde kalmasına neden olduğundan tarımsal amaçlı ve Dinar II </a:t>
            </a:r>
            <a:r>
              <a:rPr lang="tr-TR" sz="1300" dirty="0" err="1">
                <a:solidFill>
                  <a:schemeClr val="tx1"/>
                </a:solidFill>
                <a:latin typeface="Times New Roman" pitchFamily="18" charset="0"/>
                <a:cs typeface="Times New Roman" pitchFamily="18" charset="0"/>
              </a:rPr>
              <a:t>HES’e</a:t>
            </a:r>
            <a:r>
              <a:rPr lang="tr-TR" sz="1300" dirty="0">
                <a:solidFill>
                  <a:schemeClr val="tx1"/>
                </a:solidFill>
                <a:latin typeface="Times New Roman" pitchFamily="18" charset="0"/>
                <a:cs typeface="Times New Roman" pitchFamily="18" charset="0"/>
              </a:rPr>
              <a:t> su depolama imkanı her yıl azalmaktadır. Havzada daha fazla su depolanması ve daha sağlıklı bir doğal ortamın oluşması için sahanın her yıl belli oranda temizliğinin yapılması gerekmektedir.      </a:t>
            </a:r>
          </a:p>
          <a:p>
            <a:pPr algn="just" fontAlgn="auto">
              <a:spcAft>
                <a:spcPts val="0"/>
              </a:spcAft>
              <a:defRPr/>
            </a:pPr>
            <a:r>
              <a:rPr lang="tr-TR" sz="1300" dirty="0">
                <a:solidFill>
                  <a:schemeClr val="tx1"/>
                </a:solidFill>
                <a:latin typeface="Times New Roman" pitchFamily="18" charset="0"/>
                <a:cs typeface="Times New Roman" pitchFamily="18" charset="0"/>
              </a:rPr>
              <a:t> </a:t>
            </a:r>
          </a:p>
          <a:p>
            <a:pPr algn="just" fontAlgn="auto">
              <a:spcAft>
                <a:spcPts val="0"/>
              </a:spcAft>
              <a:defRPr/>
            </a:pPr>
            <a:r>
              <a:rPr lang="tr-TR" sz="1300" dirty="0" smtClean="0">
                <a:solidFill>
                  <a:schemeClr val="tx1"/>
                </a:solidFill>
                <a:latin typeface="Times New Roman" pitchFamily="18" charset="0"/>
                <a:cs typeface="Times New Roman" pitchFamily="18" charset="0"/>
              </a:rPr>
              <a:t>	     </a:t>
            </a:r>
            <a:r>
              <a:rPr lang="tr-TR" sz="1300" dirty="0">
                <a:solidFill>
                  <a:schemeClr val="tx1"/>
                </a:solidFill>
                <a:latin typeface="Times New Roman" pitchFamily="18" charset="0"/>
                <a:cs typeface="Times New Roman" pitchFamily="18" charset="0"/>
              </a:rPr>
              <a:t>Bilgilerinize arz ederim. </a:t>
            </a:r>
            <a:r>
              <a:rPr lang="tr-TR" sz="1300" dirty="0" smtClean="0">
                <a:solidFill>
                  <a:schemeClr val="tx1"/>
                </a:solidFill>
                <a:latin typeface="Times New Roman" pitchFamily="18" charset="0"/>
                <a:cs typeface="Times New Roman" pitchFamily="18" charset="0"/>
              </a:rPr>
              <a:t>26.02.2016 </a:t>
            </a:r>
            <a:r>
              <a:rPr lang="tr-TR" sz="1300" dirty="0" smtClean="0">
                <a:latin typeface="Times New Roman" pitchFamily="18" charset="0"/>
                <a:cs typeface="Times New Roman" pitchFamily="18" charset="0"/>
              </a:rPr>
              <a:t>                      </a:t>
            </a:r>
            <a:endParaRPr lang="tr-TR" sz="1300" dirty="0">
              <a:latin typeface="Times New Roman" pitchFamily="18" charset="0"/>
              <a:cs typeface="Times New Roman" pitchFamily="18" charset="0"/>
            </a:endParaRPr>
          </a:p>
          <a:p>
            <a:pPr algn="just"/>
            <a:endParaRPr lang="tr-TR" sz="1600" dirty="0" smtClean="0">
              <a:solidFill>
                <a:schemeClr val="tx1"/>
              </a:solidFill>
            </a:endParaRPr>
          </a:p>
          <a:p>
            <a:pPr fontAlgn="auto">
              <a:spcAft>
                <a:spcPts val="0"/>
              </a:spcAft>
              <a:defRPr/>
            </a:pPr>
            <a:r>
              <a:rPr lang="tr-TR" sz="1400" b="1" i="1" dirty="0" smtClean="0">
                <a:solidFill>
                  <a:srgbClr val="FF0000"/>
                </a:solidFill>
                <a:latin typeface="Times New Roman" pitchFamily="18" charset="0"/>
                <a:cs typeface="Times New Roman" pitchFamily="18" charset="0"/>
              </a:rPr>
              <a:t>					</a:t>
            </a:r>
            <a:r>
              <a:rPr lang="tr-TR" sz="1600" b="1" i="1" dirty="0" smtClean="0">
                <a:solidFill>
                  <a:srgbClr val="FF0000"/>
                </a:solidFill>
                <a:latin typeface="Times New Roman" pitchFamily="18" charset="0"/>
                <a:cs typeface="Times New Roman" pitchFamily="18" charset="0"/>
              </a:rPr>
              <a:t>Mustafa </a:t>
            </a:r>
            <a:r>
              <a:rPr lang="tr-TR" sz="1600" b="1" i="1" dirty="0">
                <a:solidFill>
                  <a:srgbClr val="FF0000"/>
                </a:solidFill>
                <a:latin typeface="Times New Roman" pitchFamily="18" charset="0"/>
                <a:cs typeface="Times New Roman" pitchFamily="18" charset="0"/>
              </a:rPr>
              <a:t>ŞAHİN</a:t>
            </a:r>
          </a:p>
          <a:p>
            <a:pPr fontAlgn="auto">
              <a:spcAft>
                <a:spcPts val="0"/>
              </a:spcAft>
              <a:defRPr/>
            </a:pPr>
            <a:r>
              <a:rPr lang="tr-TR" sz="1600" b="1" i="1" dirty="0" smtClean="0">
                <a:solidFill>
                  <a:srgbClr val="FF0000"/>
                </a:solidFill>
                <a:latin typeface="Times New Roman" pitchFamily="18" charset="0"/>
                <a:cs typeface="Times New Roman" pitchFamily="18" charset="0"/>
              </a:rPr>
              <a:t>					Dinar </a:t>
            </a:r>
            <a:r>
              <a:rPr lang="tr-TR" sz="1600" b="1" i="1" dirty="0">
                <a:solidFill>
                  <a:srgbClr val="FF0000"/>
                </a:solidFill>
                <a:latin typeface="Times New Roman" pitchFamily="18" charset="0"/>
                <a:cs typeface="Times New Roman" pitchFamily="18" charset="0"/>
              </a:rPr>
              <a:t>Kaymakamı</a:t>
            </a:r>
          </a:p>
          <a:p>
            <a:pPr algn="just"/>
            <a:endParaRPr lang="tr-TR" sz="1400" b="1" dirty="0" smtClean="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Başlık 1"/>
          <p:cNvSpPr>
            <a:spLocks noGrp="1"/>
          </p:cNvSpPr>
          <p:nvPr>
            <p:ph type="ctrTitle"/>
          </p:nvPr>
        </p:nvSpPr>
        <p:spPr>
          <a:xfrm>
            <a:off x="827088" y="188913"/>
            <a:ext cx="7772400" cy="719137"/>
          </a:xfrm>
        </p:spPr>
        <p:txBody>
          <a:bodyPr/>
          <a:lstStyle/>
          <a:p>
            <a:r>
              <a:rPr lang="tr-TR" sz="4000" b="1" dirty="0" smtClean="0">
                <a:solidFill>
                  <a:srgbClr val="FF0000"/>
                </a:solidFill>
                <a:latin typeface="Times New Roman" pitchFamily="18" charset="0"/>
                <a:cs typeface="Times New Roman" pitchFamily="18" charset="0"/>
              </a:rPr>
              <a:t>SOSYAL DURUMU</a:t>
            </a:r>
          </a:p>
        </p:txBody>
      </p:sp>
      <p:sp>
        <p:nvSpPr>
          <p:cNvPr id="3" name="Alt Başlık 2"/>
          <p:cNvSpPr>
            <a:spLocks noGrp="1"/>
          </p:cNvSpPr>
          <p:nvPr>
            <p:ph type="subTitle" idx="1"/>
          </p:nvPr>
        </p:nvSpPr>
        <p:spPr>
          <a:xfrm>
            <a:off x="395288" y="764704"/>
            <a:ext cx="8569325" cy="5400675"/>
          </a:xfrm>
        </p:spPr>
        <p:txBody>
          <a:bodyPr rtlCol="0">
            <a:normAutofit/>
          </a:bodyPr>
          <a:lstStyle/>
          <a:p>
            <a:pPr algn="just" fontAlgn="auto">
              <a:spcAft>
                <a:spcPts val="0"/>
              </a:spcAft>
              <a:buFont typeface="Arial" panose="020B0604020202020204" pitchFamily="34" charset="0"/>
              <a:buNone/>
              <a:defRPr/>
            </a:pPr>
            <a:r>
              <a:rPr lang="tr-TR" sz="1400" b="1" dirty="0" smtClean="0">
                <a:solidFill>
                  <a:srgbClr val="002060"/>
                </a:solidFill>
              </a:rPr>
              <a:t>	</a:t>
            </a:r>
          </a:p>
          <a:p>
            <a:pPr algn="just" fontAlgn="auto">
              <a:spcAft>
                <a:spcPts val="0"/>
              </a:spcAft>
              <a:buFont typeface="Arial" panose="020B0604020202020204" pitchFamily="34" charset="0"/>
              <a:buNone/>
              <a:defRPr/>
            </a:pPr>
            <a:r>
              <a:rPr lang="tr-TR" sz="1400" b="1" dirty="0">
                <a:solidFill>
                  <a:srgbClr val="002060"/>
                </a:solidFill>
              </a:rPr>
              <a:t>	</a:t>
            </a:r>
            <a:r>
              <a:rPr lang="tr-TR" sz="2000" dirty="0"/>
              <a:t> </a:t>
            </a:r>
            <a:r>
              <a:rPr lang="tr-TR" sz="1400" b="1" dirty="0">
                <a:solidFill>
                  <a:schemeClr val="tx1"/>
                </a:solidFill>
                <a:latin typeface="Times New Roman" pitchFamily="18" charset="0"/>
                <a:cs typeface="Times New Roman" pitchFamily="18" charset="0"/>
              </a:rPr>
              <a:t>Dinar İlçesi 6 ili birbirine bağlayan yol kavşağında yer alması, çevresindeki turistik İllere yakın oluşu, okuma yazma oranının yüksek oluşu, okullaşmanın yeterli seviyede oluşu sosyal yapının gelişmesine katkı sağlamıştır</a:t>
            </a:r>
            <a:r>
              <a:rPr lang="tr-TR" sz="1400" b="1" dirty="0" smtClean="0">
                <a:solidFill>
                  <a:schemeClr val="tx1"/>
                </a:solidFill>
                <a:latin typeface="Times New Roman" pitchFamily="18" charset="0"/>
                <a:cs typeface="Times New Roman" pitchFamily="18" charset="0"/>
              </a:rPr>
              <a:t>.</a:t>
            </a:r>
          </a:p>
          <a:p>
            <a:pPr algn="just" fontAlgn="auto">
              <a:spcAft>
                <a:spcPts val="0"/>
              </a:spcAft>
              <a:buFont typeface="Arial" panose="020B0604020202020204" pitchFamily="34" charset="0"/>
              <a:buNone/>
              <a:defRPr/>
            </a:pPr>
            <a:r>
              <a:rPr lang="tr-TR" sz="1400" b="1" dirty="0">
                <a:solidFill>
                  <a:schemeClr val="tx1"/>
                </a:solidFill>
                <a:latin typeface="Times New Roman" pitchFamily="18" charset="0"/>
                <a:cs typeface="Times New Roman" pitchFamily="18" charset="0"/>
              </a:rPr>
              <a:t>	İlçede sanayinin nüfus artışına paralel olarak büyüyememesi, tarımın yeterli teknik seviyede yapılamaması, hizmet sektörünün geniş olmaması nedeniyle İlçeden komşu İl ve İlçelere göç olmaktadır.  </a:t>
            </a:r>
          </a:p>
          <a:p>
            <a:pPr algn="just" fontAlgn="auto">
              <a:spcAft>
                <a:spcPts val="0"/>
              </a:spcAft>
              <a:buFont typeface="Arial" panose="020B0604020202020204" pitchFamily="34" charset="0"/>
              <a:buNone/>
              <a:defRPr/>
            </a:pPr>
            <a:r>
              <a:rPr lang="tr-TR" sz="1400" b="1" dirty="0">
                <a:solidFill>
                  <a:schemeClr val="tx1"/>
                </a:solidFill>
                <a:latin typeface="Times New Roman" pitchFamily="18" charset="0"/>
                <a:cs typeface="Times New Roman" pitchFamily="18" charset="0"/>
              </a:rPr>
              <a:t>Ayrıca 01.10.1995 tarihinde İlçede meydana gelen Büyük Deprem Afeti nedeniyle komşu İl ve İlçelere giden vatandaşların çeşitli nedenlerle İlçeye geri dönmemeleri, yetişmiş ve büyük insan kaybına neden olmuştur. Tüm bunlar İlçenin sosyal yapısını olumsuz yönde </a:t>
            </a:r>
            <a:r>
              <a:rPr lang="tr-TR" sz="1400" b="1" dirty="0" smtClean="0">
                <a:solidFill>
                  <a:schemeClr val="tx1"/>
                </a:solidFill>
                <a:latin typeface="Times New Roman" pitchFamily="18" charset="0"/>
                <a:cs typeface="Times New Roman" pitchFamily="18" charset="0"/>
              </a:rPr>
              <a:t>etkilemiştir. </a:t>
            </a:r>
            <a:endParaRPr lang="tr-TR" sz="1400" b="1" dirty="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r>
              <a:rPr lang="tr-TR" sz="1400" b="1" dirty="0">
                <a:solidFill>
                  <a:schemeClr val="tx1"/>
                </a:solidFill>
                <a:latin typeface="Times New Roman" pitchFamily="18" charset="0"/>
                <a:cs typeface="Times New Roman" pitchFamily="18" charset="0"/>
              </a:rPr>
              <a:t>	</a:t>
            </a:r>
            <a:r>
              <a:rPr lang="tr-TR" sz="1400" b="1" dirty="0" smtClean="0">
                <a:solidFill>
                  <a:schemeClr val="tx1"/>
                </a:solidFill>
                <a:latin typeface="Times New Roman" pitchFamily="18" charset="0"/>
                <a:cs typeface="Times New Roman" pitchFamily="18" charset="0"/>
              </a:rPr>
              <a:t>İlçemizde </a:t>
            </a:r>
            <a:r>
              <a:rPr lang="tr-TR" sz="1400" b="1" dirty="0">
                <a:solidFill>
                  <a:schemeClr val="tx1"/>
                </a:solidFill>
                <a:latin typeface="Times New Roman" pitchFamily="18" charset="0"/>
                <a:cs typeface="Times New Roman" pitchFamily="18" charset="0"/>
              </a:rPr>
              <a:t>01 Ekim 1995 tarihinde 6.1 şiddetinde meydana gelen depremde 94 kişi hayatını kaybetmiş 212 kişide </a:t>
            </a:r>
            <a:r>
              <a:rPr lang="tr-TR" sz="1400" b="1" dirty="0" smtClean="0">
                <a:solidFill>
                  <a:schemeClr val="tx1"/>
                </a:solidFill>
                <a:latin typeface="Times New Roman" pitchFamily="18" charset="0"/>
                <a:cs typeface="Times New Roman" pitchFamily="18" charset="0"/>
              </a:rPr>
              <a:t>yaralanmış</a:t>
            </a:r>
            <a:r>
              <a:rPr lang="tr-TR" sz="1400" b="1" dirty="0">
                <a:solidFill>
                  <a:schemeClr val="tx1"/>
                </a:solidFill>
                <a:latin typeface="Times New Roman" pitchFamily="18" charset="0"/>
                <a:cs typeface="Times New Roman" pitchFamily="18" charset="0"/>
              </a:rPr>
              <a:t>, çok sayıda bina hasar görmüş </a:t>
            </a:r>
            <a:r>
              <a:rPr lang="tr-TR" sz="1400" b="1" dirty="0" smtClean="0">
                <a:solidFill>
                  <a:schemeClr val="tx1"/>
                </a:solidFill>
                <a:latin typeface="Times New Roman" pitchFamily="18" charset="0"/>
                <a:cs typeface="Times New Roman" pitchFamily="18" charset="0"/>
              </a:rPr>
              <a:t>veya ağır </a:t>
            </a:r>
            <a:r>
              <a:rPr lang="tr-TR" sz="1400" b="1" dirty="0">
                <a:solidFill>
                  <a:schemeClr val="tx1"/>
                </a:solidFill>
                <a:latin typeface="Times New Roman" pitchFamily="18" charset="0"/>
                <a:cs typeface="Times New Roman" pitchFamily="18" charset="0"/>
              </a:rPr>
              <a:t>hasarlı olarak yıkılmıştır.</a:t>
            </a:r>
          </a:p>
        </p:txBody>
      </p:sp>
      <p:graphicFrame>
        <p:nvGraphicFramePr>
          <p:cNvPr id="7" name="Tablo 6"/>
          <p:cNvGraphicFramePr>
            <a:graphicFrameLocks noGrp="1"/>
          </p:cNvGraphicFramePr>
          <p:nvPr/>
        </p:nvGraphicFramePr>
        <p:xfrm>
          <a:off x="1782763" y="3860800"/>
          <a:ext cx="5669280" cy="1097280"/>
        </p:xfrm>
        <a:graphic>
          <a:graphicData uri="http://schemas.openxmlformats.org/drawingml/2006/table">
            <a:tbl>
              <a:tblPr firstRow="1" firstCol="1" lastRow="1" lastCol="1" bandRow="1" bandCol="1">
                <a:tableStyleId>{5C22544A-7EE6-4342-B048-85BDC9FD1C3A}</a:tableStyleId>
              </a:tblPr>
              <a:tblGrid>
                <a:gridCol w="1897380"/>
                <a:gridCol w="1028700"/>
                <a:gridCol w="1028700"/>
                <a:gridCol w="914400"/>
                <a:gridCol w="800100"/>
              </a:tblGrid>
              <a:tr h="0">
                <a:tc>
                  <a:txBody>
                    <a:bodyPr/>
                    <a:lstStyle/>
                    <a:p>
                      <a:pPr algn="just">
                        <a:spcAft>
                          <a:spcPts val="0"/>
                        </a:spcAft>
                      </a:pPr>
                      <a:r>
                        <a:rPr lang="tr-TR" sz="1200" dirty="0">
                          <a:effectLst/>
                        </a:rPr>
                        <a:t>1995 depremi</a:t>
                      </a:r>
                      <a:endParaRPr lang="tr-TR" sz="1100" dirty="0">
                        <a:effectLst/>
                        <a:latin typeface="Times New Roman"/>
                        <a:ea typeface="Times New Roman"/>
                      </a:endParaRPr>
                    </a:p>
                  </a:txBody>
                  <a:tcPr marL="68580" marR="68580" marT="0" marB="0"/>
                </a:tc>
                <a:tc>
                  <a:txBody>
                    <a:bodyPr/>
                    <a:lstStyle/>
                    <a:p>
                      <a:pPr algn="just">
                        <a:spcAft>
                          <a:spcPts val="0"/>
                        </a:spcAft>
                      </a:pPr>
                      <a:r>
                        <a:rPr lang="tr-TR" sz="1200" dirty="0">
                          <a:effectLst/>
                        </a:rPr>
                        <a:t>AĞIR HASAR</a:t>
                      </a:r>
                      <a:endParaRPr lang="tr-TR" sz="1100" dirty="0">
                        <a:effectLst/>
                        <a:latin typeface="Times New Roman"/>
                        <a:ea typeface="Times New Roman"/>
                      </a:endParaRPr>
                    </a:p>
                  </a:txBody>
                  <a:tcPr marL="68580" marR="68580" marT="0" marB="0"/>
                </a:tc>
                <a:tc>
                  <a:txBody>
                    <a:bodyPr/>
                    <a:lstStyle/>
                    <a:p>
                      <a:pPr algn="just">
                        <a:spcAft>
                          <a:spcPts val="0"/>
                        </a:spcAft>
                      </a:pPr>
                      <a:r>
                        <a:rPr lang="tr-TR" sz="1200">
                          <a:effectLst/>
                        </a:rPr>
                        <a:t>ORTA HASAR</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AZ HASAR</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TOPLAM</a:t>
                      </a:r>
                      <a:endParaRPr lang="tr-TR" sz="1100">
                        <a:effectLst/>
                        <a:latin typeface="Times New Roman"/>
                        <a:ea typeface="Times New Roman"/>
                      </a:endParaRPr>
                    </a:p>
                  </a:txBody>
                  <a:tcPr marL="68580" marR="68580" marT="0" marB="0"/>
                </a:tc>
              </a:tr>
              <a:tr h="0">
                <a:tc>
                  <a:txBody>
                    <a:bodyPr/>
                    <a:lstStyle/>
                    <a:p>
                      <a:pPr algn="just">
                        <a:spcAft>
                          <a:spcPts val="0"/>
                        </a:spcAft>
                      </a:pPr>
                      <a:r>
                        <a:rPr lang="tr-TR" sz="1200">
                          <a:effectLst/>
                        </a:rPr>
                        <a:t>Dinar Merkez (Konut)</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2451</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1264</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2132</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5847</a:t>
                      </a:r>
                      <a:endParaRPr lang="tr-TR" sz="1100">
                        <a:effectLst/>
                        <a:latin typeface="Times New Roman"/>
                        <a:ea typeface="Times New Roman"/>
                      </a:endParaRPr>
                    </a:p>
                  </a:txBody>
                  <a:tcPr marL="68580" marR="68580" marT="0" marB="0"/>
                </a:tc>
              </a:tr>
              <a:tr h="0">
                <a:tc>
                  <a:txBody>
                    <a:bodyPr/>
                    <a:lstStyle/>
                    <a:p>
                      <a:pPr algn="just">
                        <a:spcAft>
                          <a:spcPts val="0"/>
                        </a:spcAft>
                      </a:pPr>
                      <a:r>
                        <a:rPr lang="tr-TR" sz="1200">
                          <a:effectLst/>
                        </a:rPr>
                        <a:t>Dinar Merkez (İŞ Yeri)</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298</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233</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309</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840</a:t>
                      </a:r>
                      <a:endParaRPr lang="tr-TR" sz="1100">
                        <a:effectLst/>
                        <a:latin typeface="Times New Roman"/>
                        <a:ea typeface="Times New Roman"/>
                      </a:endParaRPr>
                    </a:p>
                  </a:txBody>
                  <a:tcPr marL="68580" marR="68580" marT="0" marB="0"/>
                </a:tc>
              </a:tr>
              <a:tr h="0">
                <a:tc>
                  <a:txBody>
                    <a:bodyPr/>
                    <a:lstStyle/>
                    <a:p>
                      <a:pPr algn="just">
                        <a:spcAft>
                          <a:spcPts val="0"/>
                        </a:spcAft>
                      </a:pPr>
                      <a:r>
                        <a:rPr lang="tr-TR" sz="1200">
                          <a:effectLst/>
                        </a:rPr>
                        <a:t>Dinar Köyleri (Konut)</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894</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688</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1750</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3332</a:t>
                      </a:r>
                      <a:endParaRPr lang="tr-TR" sz="1100">
                        <a:effectLst/>
                        <a:latin typeface="Times New Roman"/>
                        <a:ea typeface="Times New Roman"/>
                      </a:endParaRPr>
                    </a:p>
                  </a:txBody>
                  <a:tcPr marL="68580" marR="68580" marT="0" marB="0"/>
                </a:tc>
              </a:tr>
              <a:tr h="0">
                <a:tc>
                  <a:txBody>
                    <a:bodyPr/>
                    <a:lstStyle/>
                    <a:p>
                      <a:pPr algn="just">
                        <a:spcAft>
                          <a:spcPts val="0"/>
                        </a:spcAft>
                      </a:pPr>
                      <a:r>
                        <a:rPr lang="tr-TR" sz="1200">
                          <a:effectLst/>
                        </a:rPr>
                        <a:t>Dinar ve Köyleri (Konut)</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3345</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1952</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3882</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9179</a:t>
                      </a:r>
                      <a:endParaRPr lang="tr-TR" sz="1100">
                        <a:effectLst/>
                        <a:latin typeface="Times New Roman"/>
                        <a:ea typeface="Times New Roman"/>
                      </a:endParaRPr>
                    </a:p>
                  </a:txBody>
                  <a:tcPr marL="68580" marR="68580" marT="0" marB="0"/>
                </a:tc>
              </a:tr>
              <a:tr h="0">
                <a:tc>
                  <a:txBody>
                    <a:bodyPr/>
                    <a:lstStyle/>
                    <a:p>
                      <a:pPr algn="just">
                        <a:spcAft>
                          <a:spcPts val="0"/>
                        </a:spcAft>
                      </a:pPr>
                      <a:r>
                        <a:rPr lang="tr-TR" sz="1200" dirty="0">
                          <a:effectLst/>
                        </a:rPr>
                        <a:t>Dinar ve Köyleri (İşyeri) </a:t>
                      </a:r>
                      <a:endParaRPr lang="tr-TR" sz="1100" dirty="0">
                        <a:effectLst/>
                        <a:latin typeface="Times New Roman"/>
                        <a:ea typeface="Times New Roman"/>
                      </a:endParaRPr>
                    </a:p>
                  </a:txBody>
                  <a:tcPr marL="68580" marR="68580" marT="0" marB="0"/>
                </a:tc>
                <a:tc>
                  <a:txBody>
                    <a:bodyPr/>
                    <a:lstStyle/>
                    <a:p>
                      <a:pPr algn="just">
                        <a:spcAft>
                          <a:spcPts val="0"/>
                        </a:spcAft>
                      </a:pPr>
                      <a:r>
                        <a:rPr lang="tr-TR" sz="1200" dirty="0">
                          <a:effectLst/>
                        </a:rPr>
                        <a:t>304</a:t>
                      </a:r>
                      <a:endParaRPr lang="tr-TR" sz="1100" dirty="0">
                        <a:effectLst/>
                        <a:latin typeface="Times New Roman"/>
                        <a:ea typeface="Times New Roman"/>
                      </a:endParaRPr>
                    </a:p>
                  </a:txBody>
                  <a:tcPr marL="68580" marR="68580" marT="0" marB="0"/>
                </a:tc>
                <a:tc>
                  <a:txBody>
                    <a:bodyPr/>
                    <a:lstStyle/>
                    <a:p>
                      <a:pPr algn="just">
                        <a:spcAft>
                          <a:spcPts val="0"/>
                        </a:spcAft>
                      </a:pPr>
                      <a:r>
                        <a:rPr lang="tr-TR" sz="1200">
                          <a:effectLst/>
                        </a:rPr>
                        <a:t>238</a:t>
                      </a:r>
                      <a:endParaRPr lang="tr-TR" sz="1100">
                        <a:effectLst/>
                        <a:latin typeface="Times New Roman"/>
                        <a:ea typeface="Times New Roman"/>
                      </a:endParaRPr>
                    </a:p>
                  </a:txBody>
                  <a:tcPr marL="68580" marR="68580" marT="0" marB="0"/>
                </a:tc>
                <a:tc>
                  <a:txBody>
                    <a:bodyPr/>
                    <a:lstStyle/>
                    <a:p>
                      <a:pPr algn="just">
                        <a:spcAft>
                          <a:spcPts val="0"/>
                        </a:spcAft>
                      </a:pPr>
                      <a:r>
                        <a:rPr lang="tr-TR" sz="1200">
                          <a:effectLst/>
                        </a:rPr>
                        <a:t>322</a:t>
                      </a:r>
                      <a:endParaRPr lang="tr-TR" sz="1100">
                        <a:effectLst/>
                        <a:latin typeface="Times New Roman"/>
                        <a:ea typeface="Times New Roman"/>
                      </a:endParaRPr>
                    </a:p>
                  </a:txBody>
                  <a:tcPr marL="68580" marR="68580" marT="0" marB="0"/>
                </a:tc>
                <a:tc>
                  <a:txBody>
                    <a:bodyPr/>
                    <a:lstStyle/>
                    <a:p>
                      <a:pPr algn="just">
                        <a:spcAft>
                          <a:spcPts val="0"/>
                        </a:spcAft>
                      </a:pPr>
                      <a:r>
                        <a:rPr lang="tr-TR" sz="1200" dirty="0">
                          <a:effectLst/>
                        </a:rPr>
                        <a:t>864</a:t>
                      </a:r>
                      <a:endParaRPr lang="tr-TR" sz="1100" dirty="0">
                        <a:effectLst/>
                        <a:latin typeface="Times New Roman"/>
                        <a:ea typeface="Times New Roman"/>
                      </a:endParaRPr>
                    </a:p>
                  </a:txBody>
                  <a:tcPr marL="68580" marR="68580" marT="0" marB="0"/>
                </a:tc>
              </a:tr>
            </a:tbl>
          </a:graphicData>
        </a:graphic>
      </p:graphicFrame>
      <p:graphicFrame>
        <p:nvGraphicFramePr>
          <p:cNvPr id="8" name="Tablo 7"/>
          <p:cNvGraphicFramePr>
            <a:graphicFrameLocks noGrp="1"/>
          </p:cNvGraphicFramePr>
          <p:nvPr/>
        </p:nvGraphicFramePr>
        <p:xfrm>
          <a:off x="1782763" y="5084763"/>
          <a:ext cx="5668962" cy="1262065"/>
        </p:xfrm>
        <a:graphic>
          <a:graphicData uri="http://schemas.openxmlformats.org/drawingml/2006/table">
            <a:tbl>
              <a:tblPr/>
              <a:tblGrid>
                <a:gridCol w="1325562"/>
                <a:gridCol w="1371600"/>
                <a:gridCol w="1371600"/>
                <a:gridCol w="1600200"/>
              </a:tblGrid>
              <a:tr h="2524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rgbClr val="FFFFFF"/>
                          </a:solidFill>
                          <a:effectLst/>
                          <a:latin typeface="Times New Roman" pitchFamily="18" charset="0"/>
                          <a:cs typeface="Times New Roman" pitchFamily="18" charset="0"/>
                        </a:rPr>
                        <a:t>BAYINDIRLIK VE İSKAN BAKANLIĞINCA YAPILAN KONUT SAYILARI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Calibri" pitchFamily="34" charset="0"/>
                          <a:cs typeface="Arial" charset="0"/>
                        </a:rPr>
                        <a:t> </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KONUT</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İŞ YERİ</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Calibri" pitchFamily="34" charset="0"/>
                          <a:cs typeface="Arial" charset="0"/>
                        </a:rPr>
                        <a:t>AHIR SAMANLIK</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Calibri" pitchFamily="34" charset="0"/>
                          <a:cs typeface="Arial" charset="0"/>
                        </a:rPr>
                        <a:t>Dinar Merkez</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1928</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224</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Calibri" pitchFamily="34" charset="0"/>
                          <a:cs typeface="Arial" charset="0"/>
                        </a:rPr>
                        <a:t>---</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Calibri" pitchFamily="34" charset="0"/>
                          <a:cs typeface="Arial" charset="0"/>
                        </a:rPr>
                        <a:t>Dinar Köyler</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1213</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charset="0"/>
                        </a:rPr>
                        <a:t>----</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Calibri" pitchFamily="34" charset="0"/>
                          <a:cs typeface="Arial" charset="0"/>
                        </a:rPr>
                        <a:t>873</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2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Calibri" pitchFamily="34" charset="0"/>
                          <a:cs typeface="Arial" charset="0"/>
                        </a:rPr>
                        <a:t>TOPLAM</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Calibri" pitchFamily="34" charset="0"/>
                          <a:cs typeface="Arial" charset="0"/>
                        </a:rPr>
                        <a:t>3141</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Calibri" pitchFamily="34" charset="0"/>
                          <a:cs typeface="Arial" charset="0"/>
                        </a:rPr>
                        <a:t>224</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Calibri" pitchFamily="34" charset="0"/>
                          <a:cs typeface="Arial" charset="0"/>
                        </a:rPr>
                        <a:t>873</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Başlık 1"/>
          <p:cNvSpPr>
            <a:spLocks noGrp="1"/>
          </p:cNvSpPr>
          <p:nvPr>
            <p:ph type="ctrTitle"/>
          </p:nvPr>
        </p:nvSpPr>
        <p:spPr>
          <a:xfrm>
            <a:off x="827088" y="188913"/>
            <a:ext cx="7772400" cy="719137"/>
          </a:xfrm>
        </p:spPr>
        <p:txBody>
          <a:bodyPr/>
          <a:lstStyle/>
          <a:p>
            <a:r>
              <a:rPr lang="tr-TR" sz="4000" b="1" dirty="0" smtClean="0">
                <a:solidFill>
                  <a:srgbClr val="FF0000"/>
                </a:solidFill>
                <a:latin typeface="Times New Roman" pitchFamily="18" charset="0"/>
                <a:cs typeface="Times New Roman" pitchFamily="18" charset="0"/>
              </a:rPr>
              <a:t>SOSYAL</a:t>
            </a:r>
            <a:r>
              <a:rPr lang="tr-TR" sz="4000" b="1" i="1" dirty="0" smtClean="0">
                <a:solidFill>
                  <a:srgbClr val="FF0000"/>
                </a:solidFill>
                <a:latin typeface="Times New Roman" pitchFamily="18" charset="0"/>
                <a:cs typeface="Times New Roman" pitchFamily="18" charset="0"/>
              </a:rPr>
              <a:t> </a:t>
            </a:r>
            <a:r>
              <a:rPr lang="tr-TR" sz="4000" b="1" dirty="0" smtClean="0">
                <a:solidFill>
                  <a:srgbClr val="FF0000"/>
                </a:solidFill>
                <a:latin typeface="Times New Roman" pitchFamily="18" charset="0"/>
                <a:cs typeface="Times New Roman" pitchFamily="18" charset="0"/>
              </a:rPr>
              <a:t>DURUMU</a:t>
            </a:r>
          </a:p>
        </p:txBody>
      </p:sp>
      <p:sp>
        <p:nvSpPr>
          <p:cNvPr id="3" name="Alt Başlık 2"/>
          <p:cNvSpPr>
            <a:spLocks noGrp="1"/>
          </p:cNvSpPr>
          <p:nvPr>
            <p:ph type="subTitle" idx="1"/>
          </p:nvPr>
        </p:nvSpPr>
        <p:spPr>
          <a:xfrm>
            <a:off x="395288" y="836712"/>
            <a:ext cx="8569325" cy="5400675"/>
          </a:xfrm>
        </p:spPr>
        <p:txBody>
          <a:bodyPr rtlCol="0">
            <a:normAutofit/>
          </a:bodyPr>
          <a:lstStyle/>
          <a:p>
            <a:pPr algn="just" fontAlgn="auto">
              <a:spcAft>
                <a:spcPts val="0"/>
              </a:spcAft>
              <a:buFont typeface="Arial" panose="020B0604020202020204" pitchFamily="34" charset="0"/>
              <a:buNone/>
              <a:defRPr/>
            </a:pPr>
            <a:r>
              <a:rPr lang="tr-TR" sz="1400" b="1" dirty="0" smtClean="0">
                <a:solidFill>
                  <a:srgbClr val="002060"/>
                </a:solidFill>
              </a:rPr>
              <a:t>	</a:t>
            </a:r>
          </a:p>
          <a:p>
            <a:pPr algn="just" fontAlgn="auto">
              <a:spcAft>
                <a:spcPts val="0"/>
              </a:spcAft>
              <a:buFont typeface="Arial" panose="020B0604020202020204" pitchFamily="34" charset="0"/>
              <a:buNone/>
              <a:defRPr/>
            </a:pPr>
            <a:r>
              <a:rPr lang="tr-TR" sz="1400" b="1" dirty="0">
                <a:solidFill>
                  <a:srgbClr val="002060"/>
                </a:solidFill>
              </a:rPr>
              <a:t>	</a:t>
            </a:r>
            <a:r>
              <a:rPr lang="tr-TR" sz="2400" b="1" dirty="0">
                <a:solidFill>
                  <a:schemeClr val="tx1"/>
                </a:solidFill>
                <a:latin typeface="Times New Roman" pitchFamily="18" charset="0"/>
                <a:cs typeface="Times New Roman" pitchFamily="18" charset="0"/>
              </a:rPr>
              <a:t> </a:t>
            </a:r>
            <a:r>
              <a:rPr lang="tr-TR" sz="1600" b="1" dirty="0">
                <a:solidFill>
                  <a:schemeClr val="tx1"/>
                </a:solidFill>
                <a:latin typeface="Times New Roman" pitchFamily="18" charset="0"/>
                <a:cs typeface="Times New Roman" pitchFamily="18" charset="0"/>
              </a:rPr>
              <a:t>Dinar Organize Sanayi Bölgesi kuruluş çalışmalarına 1994 yılında başlanılmış, çalışmalar devam etmektedir. Organize sanayi bölgesinin bittiğinde yeni iş imkânları doğacağından çevre İl ve İlçelere olan göçlerin duracağı hatta daha önce göç edenlerden İlçeye dönüşler olacağı düşünülmektedir. Organize Sanayi Bölgesinde Şuan itibariyle 2 firma faaliyet göstermekte olup yeni firmalar ile görüşmeler devam etmektedir.</a:t>
            </a:r>
          </a:p>
          <a:p>
            <a:pPr algn="just" fontAlgn="auto">
              <a:spcAft>
                <a:spcPts val="0"/>
              </a:spcAft>
              <a:buFont typeface="Arial" panose="020B0604020202020204" pitchFamily="34" charset="0"/>
              <a:buNone/>
              <a:defRPr/>
            </a:pPr>
            <a:r>
              <a:rPr lang="tr-TR" sz="1600" b="1" dirty="0" smtClean="0">
                <a:solidFill>
                  <a:schemeClr val="tx1"/>
                </a:solidFill>
                <a:latin typeface="Times New Roman" pitchFamily="18" charset="0"/>
                <a:cs typeface="Times New Roman" pitchFamily="18" charset="0"/>
              </a:rPr>
              <a:t>	07.05.2014 </a:t>
            </a:r>
            <a:r>
              <a:rPr lang="tr-TR" sz="1600" b="1" dirty="0">
                <a:solidFill>
                  <a:schemeClr val="tx1"/>
                </a:solidFill>
                <a:latin typeface="Times New Roman" pitchFamily="18" charset="0"/>
                <a:cs typeface="Times New Roman" pitchFamily="18" charset="0"/>
              </a:rPr>
              <a:t>tarih ve 026 numaralı Müteşebbis Heyet kararımız ile 117 ada 4 ve 5 </a:t>
            </a:r>
            <a:r>
              <a:rPr lang="tr-TR" sz="1600" b="1" dirty="0" err="1">
                <a:solidFill>
                  <a:schemeClr val="tx1"/>
                </a:solidFill>
                <a:latin typeface="Times New Roman" pitchFamily="18" charset="0"/>
                <a:cs typeface="Times New Roman" pitchFamily="18" charset="0"/>
              </a:rPr>
              <a:t>nolu</a:t>
            </a:r>
            <a:r>
              <a:rPr lang="tr-TR" sz="1600" b="1" dirty="0">
                <a:solidFill>
                  <a:schemeClr val="tx1"/>
                </a:solidFill>
                <a:latin typeface="Times New Roman" pitchFamily="18" charset="0"/>
                <a:cs typeface="Times New Roman" pitchFamily="18" charset="0"/>
              </a:rPr>
              <a:t> </a:t>
            </a:r>
            <a:r>
              <a:rPr lang="tr-TR" sz="1600" b="1" dirty="0" smtClean="0">
                <a:solidFill>
                  <a:schemeClr val="tx1"/>
                </a:solidFill>
                <a:latin typeface="Times New Roman" pitchFamily="18" charset="0"/>
                <a:cs typeface="Times New Roman" pitchFamily="18" charset="0"/>
              </a:rPr>
              <a:t>parsellerin  ( </a:t>
            </a:r>
            <a:r>
              <a:rPr lang="tr-TR" sz="1600" b="1" dirty="0">
                <a:solidFill>
                  <a:schemeClr val="tx1"/>
                </a:solidFill>
                <a:latin typeface="Times New Roman" pitchFamily="18" charset="0"/>
                <a:cs typeface="Times New Roman" pitchFamily="18" charset="0"/>
              </a:rPr>
              <a:t>20.000+24.375= 44.375 m2) Muhtaroğlu Enerji Petrol Lojistik Turizm Gıda tarım </a:t>
            </a:r>
            <a:r>
              <a:rPr lang="tr-TR" sz="1600" b="1" dirty="0" err="1">
                <a:solidFill>
                  <a:schemeClr val="tx1"/>
                </a:solidFill>
                <a:latin typeface="Times New Roman" pitchFamily="18" charset="0"/>
                <a:cs typeface="Times New Roman" pitchFamily="18" charset="0"/>
              </a:rPr>
              <a:t>ür</a:t>
            </a:r>
            <a:r>
              <a:rPr lang="tr-TR" sz="1600" b="1" dirty="0">
                <a:solidFill>
                  <a:schemeClr val="tx1"/>
                </a:solidFill>
                <a:latin typeface="Times New Roman" pitchFamily="18" charset="0"/>
                <a:cs typeface="Times New Roman" pitchFamily="18" charset="0"/>
              </a:rPr>
              <a:t>. Sanayi ve Ticaret </a:t>
            </a:r>
            <a:r>
              <a:rPr lang="tr-TR" sz="1600" b="1" dirty="0" err="1">
                <a:solidFill>
                  <a:schemeClr val="tx1"/>
                </a:solidFill>
                <a:latin typeface="Times New Roman" pitchFamily="18" charset="0"/>
                <a:cs typeface="Times New Roman" pitchFamily="18" charset="0"/>
              </a:rPr>
              <a:t>Ltd.Şti</a:t>
            </a:r>
            <a:r>
              <a:rPr lang="tr-TR" sz="1600" b="1" dirty="0">
                <a:solidFill>
                  <a:schemeClr val="tx1"/>
                </a:solidFill>
                <a:latin typeface="Times New Roman" pitchFamily="18" charset="0"/>
                <a:cs typeface="Times New Roman" pitchFamily="18" charset="0"/>
              </a:rPr>
              <a:t>. ne tahsis edilmiştir. Firma proje safhasındadır</a:t>
            </a:r>
            <a:r>
              <a:rPr lang="tr-TR" sz="1600" b="1" dirty="0" smtClean="0">
                <a:solidFill>
                  <a:schemeClr val="tx1"/>
                </a:solidFill>
                <a:latin typeface="Times New Roman" pitchFamily="18" charset="0"/>
                <a:cs typeface="Times New Roman" pitchFamily="18" charset="0"/>
              </a:rPr>
              <a:t>.</a:t>
            </a:r>
          </a:p>
          <a:p>
            <a:pPr algn="just" fontAlgn="auto">
              <a:spcAft>
                <a:spcPts val="0"/>
              </a:spcAft>
              <a:buFont typeface="Arial" panose="020B0604020202020204" pitchFamily="34" charset="0"/>
              <a:buNone/>
              <a:defRPr/>
            </a:pPr>
            <a:r>
              <a:rPr lang="tr-TR" sz="1600" b="1" dirty="0" smtClean="0">
                <a:solidFill>
                  <a:schemeClr val="tx1"/>
                </a:solidFill>
                <a:latin typeface="Times New Roman" pitchFamily="18" charset="0"/>
                <a:cs typeface="Times New Roman" pitchFamily="18" charset="0"/>
              </a:rPr>
              <a:t>SER </a:t>
            </a:r>
            <a:r>
              <a:rPr lang="tr-TR" sz="1600" b="1" dirty="0">
                <a:solidFill>
                  <a:schemeClr val="tx1"/>
                </a:solidFill>
                <a:latin typeface="Times New Roman" pitchFamily="18" charset="0"/>
                <a:cs typeface="Times New Roman" pitchFamily="18" charset="0"/>
              </a:rPr>
              <a:t>– MAK MERMER		- Mermer Üretimi – 10 Kişi istihdam ediliyor</a:t>
            </a:r>
            <a:r>
              <a:rPr lang="tr-TR" sz="1600" b="1" dirty="0" smtClean="0">
                <a:solidFill>
                  <a:schemeClr val="tx1"/>
                </a:solidFill>
                <a:latin typeface="Times New Roman" pitchFamily="18" charset="0"/>
                <a:cs typeface="Times New Roman" pitchFamily="18" charset="0"/>
              </a:rPr>
              <a:t>.</a:t>
            </a:r>
          </a:p>
          <a:p>
            <a:pPr algn="just" fontAlgn="auto">
              <a:spcAft>
                <a:spcPts val="0"/>
              </a:spcAft>
              <a:buFont typeface="Arial" panose="020B0604020202020204" pitchFamily="34" charset="0"/>
              <a:buNone/>
              <a:defRPr/>
            </a:pPr>
            <a:r>
              <a:rPr lang="tr-TR" sz="1600" b="1" dirty="0" smtClean="0">
                <a:solidFill>
                  <a:schemeClr val="tx1"/>
                </a:solidFill>
                <a:latin typeface="Times New Roman" pitchFamily="18" charset="0"/>
                <a:cs typeface="Times New Roman" pitchFamily="18" charset="0"/>
              </a:rPr>
              <a:t>TURGAY </a:t>
            </a:r>
            <a:r>
              <a:rPr lang="tr-TR" sz="1600" b="1" dirty="0">
                <a:solidFill>
                  <a:schemeClr val="tx1"/>
                </a:solidFill>
                <a:latin typeface="Times New Roman" pitchFamily="18" charset="0"/>
                <a:cs typeface="Times New Roman" pitchFamily="18" charset="0"/>
              </a:rPr>
              <a:t>BALIK AĞLARI	</a:t>
            </a:r>
            <a:r>
              <a:rPr lang="tr-TR" sz="1600" b="1" dirty="0" smtClean="0">
                <a:solidFill>
                  <a:schemeClr val="tx1"/>
                </a:solidFill>
                <a:latin typeface="Times New Roman" pitchFamily="18" charset="0"/>
                <a:cs typeface="Times New Roman" pitchFamily="18" charset="0"/>
              </a:rPr>
              <a:t>- </a:t>
            </a:r>
            <a:r>
              <a:rPr lang="tr-TR" sz="1600" b="1" dirty="0">
                <a:solidFill>
                  <a:schemeClr val="tx1"/>
                </a:solidFill>
                <a:latin typeface="Times New Roman" pitchFamily="18" charset="0"/>
                <a:cs typeface="Times New Roman" pitchFamily="18" charset="0"/>
              </a:rPr>
              <a:t>Balık Ağı Üretimi – 14 Kişi İstihdam ediliyor</a:t>
            </a:r>
            <a:r>
              <a:rPr lang="tr-TR" sz="1600" b="1" dirty="0" smtClean="0">
                <a:solidFill>
                  <a:schemeClr val="tx1"/>
                </a:solidFill>
                <a:latin typeface="Times New Roman" pitchFamily="18" charset="0"/>
                <a:cs typeface="Times New Roman" pitchFamily="18" charset="0"/>
              </a:rPr>
              <a:t>.</a:t>
            </a:r>
          </a:p>
          <a:p>
            <a:pPr algn="just" fontAlgn="auto">
              <a:spcAft>
                <a:spcPts val="0"/>
              </a:spcAft>
              <a:buFont typeface="Arial" panose="020B0604020202020204" pitchFamily="34" charset="0"/>
              <a:buNone/>
              <a:defRPr/>
            </a:pPr>
            <a:r>
              <a:rPr lang="tr-TR" sz="1600" dirty="0" smtClean="0">
                <a:latin typeface="Times New Roman" pitchFamily="18" charset="0"/>
                <a:cs typeface="Times New Roman" pitchFamily="18" charset="0"/>
              </a:rPr>
              <a:t>	</a:t>
            </a:r>
          </a:p>
          <a:p>
            <a:pPr algn="just" fontAlgn="auto">
              <a:spcAft>
                <a:spcPts val="0"/>
              </a:spcAft>
              <a:buFont typeface="Arial" panose="020B0604020202020204" pitchFamily="34" charset="0"/>
              <a:buNone/>
              <a:defRPr/>
            </a:pPr>
            <a:r>
              <a:rPr lang="tr-TR" sz="1600" dirty="0">
                <a:latin typeface="Times New Roman" pitchFamily="18" charset="0"/>
                <a:cs typeface="Times New Roman" pitchFamily="18" charset="0"/>
              </a:rPr>
              <a:t>	</a:t>
            </a:r>
            <a:r>
              <a:rPr lang="tr-TR" sz="1600" b="1" dirty="0" smtClean="0">
                <a:solidFill>
                  <a:schemeClr val="tx1"/>
                </a:solidFill>
                <a:latin typeface="Times New Roman" pitchFamily="18" charset="0"/>
                <a:cs typeface="Times New Roman" pitchFamily="18" charset="0"/>
              </a:rPr>
              <a:t>İlçede </a:t>
            </a:r>
            <a:r>
              <a:rPr lang="tr-TR" sz="1600" b="1" dirty="0">
                <a:solidFill>
                  <a:schemeClr val="tx1"/>
                </a:solidFill>
                <a:latin typeface="Times New Roman" pitchFamily="18" charset="0"/>
                <a:cs typeface="Times New Roman" pitchFamily="18" charset="0"/>
              </a:rPr>
              <a:t>TOKİ tarafından 2006 yılında başlatılan 352 konutun </a:t>
            </a:r>
            <a:r>
              <a:rPr lang="tr-TR" sz="1600" b="1" dirty="0" smtClean="0">
                <a:solidFill>
                  <a:schemeClr val="tx1"/>
                </a:solidFill>
                <a:latin typeface="Times New Roman" pitchFamily="18" charset="0"/>
                <a:cs typeface="Times New Roman" pitchFamily="18" charset="0"/>
              </a:rPr>
              <a:t>inşaatı </a:t>
            </a:r>
            <a:r>
              <a:rPr lang="tr-TR" sz="1600" b="1" dirty="0">
                <a:solidFill>
                  <a:schemeClr val="tx1"/>
                </a:solidFill>
                <a:latin typeface="Times New Roman" pitchFamily="18" charset="0"/>
                <a:cs typeface="Times New Roman" pitchFamily="18" charset="0"/>
              </a:rPr>
              <a:t>tamamlanmış olup; ayrıca 2008 ocak ayı içerisinde ihaleye çıkartılan ve 2008 Mart ayında yapımına başlanılan 480 adet konutun yapımı tamamlanarak hak sahiplerine kura yoluyla dağıtımı yapılmıştır</a:t>
            </a:r>
            <a:r>
              <a:rPr lang="tr-TR" sz="1600" b="1" dirty="0" smtClean="0">
                <a:solidFill>
                  <a:schemeClr val="tx1"/>
                </a:solidFill>
                <a:latin typeface="Times New Roman" pitchFamily="18" charset="0"/>
                <a:cs typeface="Times New Roman" pitchFamily="18" charset="0"/>
              </a:rPr>
              <a:t>. Takiben </a:t>
            </a:r>
            <a:r>
              <a:rPr lang="tr-TR" sz="1600" b="1" dirty="0">
                <a:solidFill>
                  <a:schemeClr val="tx1"/>
                </a:solidFill>
                <a:latin typeface="Times New Roman" pitchFamily="18" charset="0"/>
                <a:cs typeface="Times New Roman" pitchFamily="18" charset="0"/>
              </a:rPr>
              <a:t>2011 yılında  Belediyemiz tarafından Kentsel Yenileme Projesi Kapsamında 110 adet Konutun </a:t>
            </a:r>
            <a:r>
              <a:rPr lang="tr-TR" sz="1600" b="1" dirty="0" smtClean="0">
                <a:solidFill>
                  <a:schemeClr val="tx1"/>
                </a:solidFill>
                <a:latin typeface="Times New Roman" pitchFamily="18" charset="0"/>
                <a:cs typeface="Times New Roman" pitchFamily="18" charset="0"/>
              </a:rPr>
              <a:t>İnşaatı tamamlanmış ve hak sahiplerine teslim edilmiştir. </a:t>
            </a:r>
            <a:endParaRPr lang="tr-TR" sz="1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Başlık 1"/>
          <p:cNvSpPr>
            <a:spLocks noGrp="1"/>
          </p:cNvSpPr>
          <p:nvPr>
            <p:ph type="ctrTitle"/>
          </p:nvPr>
        </p:nvSpPr>
        <p:spPr>
          <a:xfrm>
            <a:off x="827088" y="188913"/>
            <a:ext cx="7772400" cy="719137"/>
          </a:xfrm>
        </p:spPr>
        <p:txBody>
          <a:bodyPr/>
          <a:lstStyle/>
          <a:p>
            <a:r>
              <a:rPr lang="tr-TR" sz="4000" b="1" dirty="0" smtClean="0">
                <a:solidFill>
                  <a:srgbClr val="FF0000"/>
                </a:solidFill>
                <a:latin typeface="Times New Roman" pitchFamily="18" charset="0"/>
                <a:cs typeface="Times New Roman" pitchFamily="18" charset="0"/>
              </a:rPr>
              <a:t>SAĞLIK</a:t>
            </a:r>
            <a:r>
              <a:rPr lang="tr-TR" sz="4000" b="1" i="1" dirty="0" smtClean="0">
                <a:solidFill>
                  <a:srgbClr val="FF0000"/>
                </a:solidFill>
                <a:latin typeface="Times New Roman" pitchFamily="18" charset="0"/>
                <a:cs typeface="Times New Roman" pitchFamily="18" charset="0"/>
              </a:rPr>
              <a:t> </a:t>
            </a:r>
            <a:r>
              <a:rPr lang="tr-TR" sz="4000" b="1" dirty="0" smtClean="0">
                <a:solidFill>
                  <a:srgbClr val="FF0000"/>
                </a:solidFill>
                <a:latin typeface="Times New Roman" pitchFamily="18" charset="0"/>
                <a:cs typeface="Times New Roman" pitchFamily="18" charset="0"/>
              </a:rPr>
              <a:t>HİZMETLERİ</a:t>
            </a:r>
            <a:endParaRPr lang="tr-TR" b="1" dirty="0" smtClean="0">
              <a:solidFill>
                <a:srgbClr val="FF0000"/>
              </a:solidFill>
              <a:latin typeface="Times New Roman" pitchFamily="18" charset="0"/>
              <a:cs typeface="Times New Roman" pitchFamily="18" charset="0"/>
            </a:endParaRPr>
          </a:p>
        </p:txBody>
      </p:sp>
      <p:sp>
        <p:nvSpPr>
          <p:cNvPr id="3" name="Alt Başlık 2"/>
          <p:cNvSpPr>
            <a:spLocks noGrp="1"/>
          </p:cNvSpPr>
          <p:nvPr>
            <p:ph type="subTitle" idx="1"/>
          </p:nvPr>
        </p:nvSpPr>
        <p:spPr>
          <a:xfrm>
            <a:off x="395288" y="908721"/>
            <a:ext cx="8569325" cy="3168352"/>
          </a:xfrm>
        </p:spPr>
        <p:txBody>
          <a:bodyPr rtlCol="0">
            <a:normAutofit/>
          </a:bodyPr>
          <a:lstStyle/>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r>
              <a:rPr lang="tr-TR" sz="1400" b="1" dirty="0" smtClean="0">
                <a:solidFill>
                  <a:schemeClr val="tx1"/>
                </a:solidFill>
              </a:rPr>
              <a:t>	</a:t>
            </a:r>
            <a:r>
              <a:rPr lang="tr-TR" sz="1800" b="1" dirty="0">
                <a:solidFill>
                  <a:schemeClr val="tx1"/>
                </a:solidFill>
              </a:rPr>
              <a:t>KAMU HASTANELERİ BİRLİĞİ GENEL </a:t>
            </a:r>
            <a:r>
              <a:rPr lang="tr-TR" sz="1800" b="1" dirty="0" smtClean="0">
                <a:solidFill>
                  <a:schemeClr val="tx1"/>
                </a:solidFill>
              </a:rPr>
              <a:t>SEKRETERLİĞİ</a:t>
            </a:r>
          </a:p>
          <a:p>
            <a:pPr algn="just" fontAlgn="auto">
              <a:spcAft>
                <a:spcPts val="0"/>
              </a:spcAft>
              <a:buFont typeface="Arial" panose="020B0604020202020204" pitchFamily="34" charset="0"/>
              <a:buNone/>
              <a:defRPr/>
            </a:pPr>
            <a:r>
              <a:rPr lang="tr-TR" sz="1800" b="1" dirty="0" smtClean="0">
                <a:solidFill>
                  <a:schemeClr val="tx1"/>
                </a:solidFill>
              </a:rPr>
              <a:t>Dinar </a:t>
            </a:r>
            <a:r>
              <a:rPr lang="tr-TR" sz="1800" b="1" dirty="0">
                <a:solidFill>
                  <a:schemeClr val="tx1"/>
                </a:solidFill>
              </a:rPr>
              <a:t>Devlet Hastanesi</a:t>
            </a:r>
            <a:r>
              <a:rPr lang="tr-TR" sz="1800" b="1" dirty="0" smtClean="0">
                <a:solidFill>
                  <a:schemeClr val="tx1"/>
                </a:solidFill>
              </a:rPr>
              <a:t>;</a:t>
            </a:r>
            <a:endParaRPr lang="tr-TR" sz="1400" b="1" dirty="0">
              <a:solidFill>
                <a:schemeClr val="tx1"/>
              </a:solidFill>
            </a:endParaRPr>
          </a:p>
          <a:p>
            <a:pPr algn="just" fontAlgn="auto">
              <a:spcAft>
                <a:spcPts val="0"/>
              </a:spcAft>
              <a:buFont typeface="Arial" panose="020B0604020202020204" pitchFamily="34" charset="0"/>
              <a:buNone/>
              <a:defRPr/>
            </a:pPr>
            <a:r>
              <a:rPr lang="tr-TR" sz="1400" b="1" dirty="0">
                <a:solidFill>
                  <a:schemeClr val="tx1"/>
                </a:solidFill>
              </a:rPr>
              <a:t>	</a:t>
            </a:r>
            <a:r>
              <a:rPr lang="tr-TR" sz="1600" b="1" dirty="0" smtClean="0">
                <a:solidFill>
                  <a:schemeClr val="tx1"/>
                </a:solidFill>
                <a:latin typeface="Times New Roman" pitchFamily="18" charset="0"/>
                <a:cs typeface="Times New Roman" pitchFamily="18" charset="0"/>
              </a:rPr>
              <a:t>    </a:t>
            </a:r>
            <a:r>
              <a:rPr lang="tr-TR" sz="1600" b="1" dirty="0">
                <a:solidFill>
                  <a:schemeClr val="tx1"/>
                </a:solidFill>
                <a:latin typeface="Times New Roman" pitchFamily="18" charset="0"/>
                <a:cs typeface="Times New Roman" pitchFamily="18" charset="0"/>
              </a:rPr>
              <a:t>Dinar Devlet Hastanesi 100 yatak kapasiteli olup polikliniklerde günlük ortalama 900, aylık ortalama 18000 ve acil serviste ise günlük ortalama 130 , aylık ortalama 3900 vatandaşa hizmet verilmektedir. </a:t>
            </a:r>
          </a:p>
          <a:p>
            <a:pPr algn="just" fontAlgn="auto">
              <a:spcAft>
                <a:spcPts val="0"/>
              </a:spcAft>
              <a:buFont typeface="Arial" panose="020B0604020202020204" pitchFamily="34" charset="0"/>
              <a:buNone/>
              <a:defRPr/>
            </a:pPr>
            <a:r>
              <a:rPr lang="tr-TR" sz="1600" b="1" dirty="0">
                <a:solidFill>
                  <a:schemeClr val="tx1"/>
                </a:solidFill>
                <a:latin typeface="Times New Roman" pitchFamily="18" charset="0"/>
                <a:cs typeface="Times New Roman" pitchFamily="18" charset="0"/>
              </a:rPr>
              <a:t> 	Dinar Devlet Hastanesi sadece Dinar ilçesine değil çevremizde bulunan Başmakçı, Dazkırı ve Evciler ilçelerinde hizmet vermekte olup önemli bir konuma sahiptir. </a:t>
            </a:r>
            <a:r>
              <a:rPr lang="tr-TR" sz="1600" b="1" dirty="0" smtClean="0">
                <a:solidFill>
                  <a:schemeClr val="tx1"/>
                </a:solidFill>
                <a:latin typeface="Times New Roman" pitchFamily="18" charset="0"/>
                <a:cs typeface="Times New Roman" pitchFamily="18" charset="0"/>
              </a:rPr>
              <a:t>Modern </a:t>
            </a:r>
            <a:r>
              <a:rPr lang="tr-TR" sz="1600" b="1" dirty="0">
                <a:solidFill>
                  <a:schemeClr val="tx1"/>
                </a:solidFill>
                <a:latin typeface="Times New Roman" pitchFamily="18" charset="0"/>
                <a:cs typeface="Times New Roman" pitchFamily="18" charset="0"/>
              </a:rPr>
              <a:t>ve çağın gereklerine uygun olarak tüm odalarının 1-2 kişilik olduğu yeni hastane binası inşaatı devam etmekte olup, inşaat %50 seviyesindedir. Yeni hastane hizmet binasının </a:t>
            </a:r>
            <a:r>
              <a:rPr lang="tr-TR" sz="1600" b="1" dirty="0" smtClean="0">
                <a:solidFill>
                  <a:schemeClr val="tx1"/>
                </a:solidFill>
                <a:latin typeface="Times New Roman" pitchFamily="18" charset="0"/>
                <a:cs typeface="Times New Roman" pitchFamily="18" charset="0"/>
              </a:rPr>
              <a:t>2016 yılı içerisinde </a:t>
            </a:r>
            <a:r>
              <a:rPr lang="tr-TR" sz="1600" b="1" dirty="0">
                <a:solidFill>
                  <a:schemeClr val="tx1"/>
                </a:solidFill>
                <a:latin typeface="Times New Roman" pitchFamily="18" charset="0"/>
                <a:cs typeface="Times New Roman" pitchFamily="18" charset="0"/>
              </a:rPr>
              <a:t>teslimi yapılacaktır</a:t>
            </a:r>
            <a:r>
              <a:rPr lang="tr-TR" sz="1400" b="1" dirty="0" smtClean="0">
                <a:solidFill>
                  <a:schemeClr val="tx1"/>
                </a:solidFill>
                <a:latin typeface="Times New Roman" pitchFamily="18" charset="0"/>
                <a:cs typeface="Times New Roman" pitchFamily="18" charset="0"/>
              </a:rPr>
              <a:t>.</a:t>
            </a:r>
          </a:p>
          <a:p>
            <a:pPr algn="just" fontAlgn="auto">
              <a:spcAft>
                <a:spcPts val="0"/>
              </a:spcAft>
              <a:buFont typeface="Arial" panose="020B0604020202020204" pitchFamily="34" charset="0"/>
              <a:buNone/>
              <a:defRPr/>
            </a:pPr>
            <a:endParaRPr lang="tr-TR" sz="1400" b="1" dirty="0">
              <a:solidFill>
                <a:schemeClr val="tx1"/>
              </a:solidFill>
              <a:latin typeface="Times New Roman" pitchFamily="18" charset="0"/>
              <a:cs typeface="Times New Roman" pitchFamily="18" charset="0"/>
            </a:endParaRPr>
          </a:p>
        </p:txBody>
      </p:sp>
      <p:pic>
        <p:nvPicPr>
          <p:cNvPr id="4" name="Resim 3"/>
          <p:cNvPicPr>
            <a:picLocks noChangeAspect="1"/>
          </p:cNvPicPr>
          <p:nvPr/>
        </p:nvPicPr>
        <p:blipFill>
          <a:blip r:embed="rId2" cstate="print"/>
          <a:srcRect/>
          <a:stretch>
            <a:fillRect/>
          </a:stretch>
        </p:blipFill>
        <p:spPr bwMode="auto">
          <a:xfrm>
            <a:off x="4685425" y="4077072"/>
            <a:ext cx="3847015" cy="2442315"/>
          </a:xfrm>
          <a:prstGeom prst="rect">
            <a:avLst/>
          </a:prstGeom>
          <a:noFill/>
          <a:ln w="9525">
            <a:noFill/>
            <a:miter lim="800000"/>
            <a:headEnd/>
            <a:tailEnd/>
          </a:ln>
        </p:spPr>
      </p:pic>
      <p:pic>
        <p:nvPicPr>
          <p:cNvPr id="5" name="Resim 7"/>
          <p:cNvPicPr>
            <a:picLocks noChangeAspect="1"/>
          </p:cNvPicPr>
          <p:nvPr/>
        </p:nvPicPr>
        <p:blipFill>
          <a:blip r:embed="rId3" cstate="print"/>
          <a:srcRect/>
          <a:stretch>
            <a:fillRect/>
          </a:stretch>
        </p:blipFill>
        <p:spPr bwMode="auto">
          <a:xfrm>
            <a:off x="755576" y="4077072"/>
            <a:ext cx="3528392" cy="24423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lt Başlık 2"/>
          <p:cNvSpPr>
            <a:spLocks noGrp="1"/>
          </p:cNvSpPr>
          <p:nvPr>
            <p:ph type="subTitle" idx="1"/>
          </p:nvPr>
        </p:nvSpPr>
        <p:spPr>
          <a:xfrm>
            <a:off x="395288" y="115888"/>
            <a:ext cx="8569325" cy="6481762"/>
          </a:xfrm>
        </p:spPr>
        <p:txBody>
          <a:bodyPr/>
          <a:lstStyle/>
          <a:p>
            <a:endParaRPr lang="tr-TR" sz="1400" b="1" dirty="0">
              <a:solidFill>
                <a:schemeClr val="tx1"/>
              </a:solidFill>
            </a:endParaRPr>
          </a:p>
          <a:p>
            <a:r>
              <a:rPr lang="tr-TR" sz="4000" b="1" dirty="0" smtClean="0">
                <a:solidFill>
                  <a:srgbClr val="FF0000"/>
                </a:solidFill>
                <a:latin typeface="Times New Roman" pitchFamily="18" charset="0"/>
                <a:cs typeface="Times New Roman" pitchFamily="18" charset="0"/>
              </a:rPr>
              <a:t>SAĞLIK</a:t>
            </a:r>
            <a:r>
              <a:rPr lang="tr-TR" sz="4000" b="1" i="1" dirty="0" smtClean="0">
                <a:solidFill>
                  <a:srgbClr val="FF0000"/>
                </a:solidFill>
                <a:latin typeface="Times New Roman" pitchFamily="18" charset="0"/>
                <a:cs typeface="Times New Roman" pitchFamily="18" charset="0"/>
              </a:rPr>
              <a:t> </a:t>
            </a:r>
            <a:r>
              <a:rPr lang="tr-TR" sz="4000" b="1" dirty="0" smtClean="0">
                <a:solidFill>
                  <a:srgbClr val="FF0000"/>
                </a:solidFill>
                <a:latin typeface="Times New Roman" pitchFamily="18" charset="0"/>
                <a:cs typeface="Times New Roman" pitchFamily="18" charset="0"/>
              </a:rPr>
              <a:t>HİZMETLERİ</a:t>
            </a:r>
            <a:endParaRPr lang="tr-TR" sz="4000" b="1" dirty="0" smtClean="0">
              <a:solidFill>
                <a:schemeClr val="tx1"/>
              </a:solidFill>
              <a:latin typeface="Times New Roman" pitchFamily="18" charset="0"/>
              <a:cs typeface="Times New Roman"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1713483590"/>
              </p:ext>
            </p:extLst>
          </p:nvPr>
        </p:nvGraphicFramePr>
        <p:xfrm>
          <a:off x="468313" y="1412875"/>
          <a:ext cx="4351829" cy="4389120"/>
        </p:xfrm>
        <a:graphic>
          <a:graphicData uri="http://schemas.openxmlformats.org/drawingml/2006/table">
            <a:tbl>
              <a:tblPr firstRow="1" firstCol="1" bandRow="1">
                <a:tableStyleId>{5C22544A-7EE6-4342-B048-85BDC9FD1C3A}</a:tableStyleId>
              </a:tblPr>
              <a:tblGrid>
                <a:gridCol w="813435"/>
                <a:gridCol w="2746306"/>
                <a:gridCol w="792088"/>
              </a:tblGrid>
              <a:tr h="0">
                <a:tc>
                  <a:txBody>
                    <a:bodyPr/>
                    <a:lstStyle/>
                    <a:p>
                      <a:pPr algn="ctr">
                        <a:spcAft>
                          <a:spcPts val="600"/>
                        </a:spcAft>
                      </a:pPr>
                      <a:r>
                        <a:rPr lang="tr-TR" sz="1200" dirty="0">
                          <a:effectLst/>
                        </a:rPr>
                        <a:t>SIRA NO</a:t>
                      </a:r>
                      <a:endParaRPr lang="tr-TR" sz="1100" dirty="0">
                        <a:effectLst/>
                        <a:latin typeface="Times New Roman"/>
                        <a:ea typeface="Times New Roman"/>
                      </a:endParaRPr>
                    </a:p>
                  </a:txBody>
                  <a:tcPr marL="68580" marR="68580" marT="0" marB="0"/>
                </a:tc>
                <a:tc>
                  <a:txBody>
                    <a:bodyPr/>
                    <a:lstStyle/>
                    <a:p>
                      <a:pPr algn="ctr">
                        <a:spcAft>
                          <a:spcPts val="600"/>
                        </a:spcAft>
                      </a:pPr>
                      <a:r>
                        <a:rPr lang="tr-TR" sz="1200">
                          <a:effectLst/>
                        </a:rPr>
                        <a:t>BRANŞI</a:t>
                      </a:r>
                      <a:endParaRPr lang="tr-TR" sz="1100">
                        <a:effectLst/>
                        <a:latin typeface="Times New Roman"/>
                        <a:ea typeface="Times New Roman"/>
                      </a:endParaRPr>
                    </a:p>
                  </a:txBody>
                  <a:tcPr marL="68580" marR="68580" marT="0" marB="0"/>
                </a:tc>
                <a:tc>
                  <a:txBody>
                    <a:bodyPr/>
                    <a:lstStyle/>
                    <a:p>
                      <a:pPr algn="ctr">
                        <a:spcAft>
                          <a:spcPts val="600"/>
                        </a:spcAft>
                      </a:pPr>
                      <a:r>
                        <a:rPr lang="tr-TR" sz="1200">
                          <a:effectLst/>
                        </a:rPr>
                        <a:t>ADEDİ</a:t>
                      </a:r>
                      <a:endParaRPr lang="tr-TR" sz="1100">
                        <a:effectLst/>
                        <a:latin typeface="Times New Roman"/>
                        <a:ea typeface="Times New Roman"/>
                      </a:endParaRPr>
                    </a:p>
                  </a:txBody>
                  <a:tcPr marL="68580" marR="68580" marT="0" marB="0"/>
                </a:tc>
              </a:tr>
              <a:tr h="0">
                <a:tc>
                  <a:txBody>
                    <a:bodyPr/>
                    <a:lstStyle/>
                    <a:p>
                      <a:pPr algn="ctr">
                        <a:spcAft>
                          <a:spcPts val="600"/>
                        </a:spcAft>
                      </a:pPr>
                      <a:r>
                        <a:rPr lang="tr-TR" sz="1200">
                          <a:effectLst/>
                        </a:rPr>
                        <a:t>1</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Uzman Doktor</a:t>
                      </a:r>
                      <a:endParaRPr lang="tr-TR" sz="1100">
                        <a:effectLst/>
                        <a:latin typeface="Times New Roman"/>
                        <a:ea typeface="Times New Roman"/>
                      </a:endParaRPr>
                    </a:p>
                  </a:txBody>
                  <a:tcPr marL="68580" marR="68580" marT="0" marB="0"/>
                </a:tc>
                <a:tc>
                  <a:txBody>
                    <a:bodyPr/>
                    <a:lstStyle/>
                    <a:p>
                      <a:pPr algn="ctr">
                        <a:spcAft>
                          <a:spcPts val="600"/>
                        </a:spcAft>
                      </a:pPr>
                      <a:r>
                        <a:rPr lang="tr-TR" sz="1100" dirty="0" smtClean="0">
                          <a:effectLst/>
                          <a:latin typeface="Times New Roman"/>
                          <a:ea typeface="Times New Roman"/>
                        </a:rPr>
                        <a:t>16</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2</a:t>
                      </a:r>
                      <a:endParaRPr lang="tr-TR" sz="1100">
                        <a:effectLst/>
                        <a:latin typeface="Times New Roman"/>
                        <a:ea typeface="Times New Roman"/>
                      </a:endParaRPr>
                    </a:p>
                  </a:txBody>
                  <a:tcPr marL="68580" marR="68580" marT="0" marB="0"/>
                </a:tc>
                <a:tc>
                  <a:txBody>
                    <a:bodyPr/>
                    <a:lstStyle/>
                    <a:p>
                      <a:pPr>
                        <a:spcAft>
                          <a:spcPts val="600"/>
                        </a:spcAft>
                      </a:pPr>
                      <a:r>
                        <a:rPr lang="tr-TR" sz="1200" dirty="0">
                          <a:effectLst/>
                        </a:rPr>
                        <a:t>Diş Doktoru</a:t>
                      </a:r>
                      <a:endParaRPr lang="tr-TR" sz="1100" dirty="0">
                        <a:effectLst/>
                        <a:latin typeface="Times New Roman"/>
                        <a:ea typeface="Times New Roman"/>
                      </a:endParaRPr>
                    </a:p>
                  </a:txBody>
                  <a:tcPr marL="68580" marR="68580" marT="0" marB="0"/>
                </a:tc>
                <a:tc>
                  <a:txBody>
                    <a:bodyPr/>
                    <a:lstStyle/>
                    <a:p>
                      <a:pPr algn="ctr">
                        <a:spcAft>
                          <a:spcPts val="600"/>
                        </a:spcAft>
                      </a:pPr>
                      <a:r>
                        <a:rPr lang="tr-TR" sz="1200" dirty="0">
                          <a:effectLst/>
                          <a:latin typeface="+mn-lt"/>
                          <a:ea typeface="+mn-ea"/>
                        </a:rPr>
                        <a:t>6</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3</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Pratisyen Doktor</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latin typeface="+mn-lt"/>
                          <a:ea typeface="+mn-ea"/>
                        </a:rPr>
                        <a:t>6</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4</a:t>
                      </a:r>
                      <a:endParaRPr lang="tr-TR" sz="1100">
                        <a:effectLst/>
                        <a:latin typeface="Times New Roman"/>
                        <a:ea typeface="Times New Roman"/>
                      </a:endParaRPr>
                    </a:p>
                  </a:txBody>
                  <a:tcPr marL="68580" marR="68580" marT="0" marB="0"/>
                </a:tc>
                <a:tc>
                  <a:txBody>
                    <a:bodyPr/>
                    <a:lstStyle/>
                    <a:p>
                      <a:pPr>
                        <a:spcAft>
                          <a:spcPts val="600"/>
                        </a:spcAft>
                      </a:pPr>
                      <a:r>
                        <a:rPr lang="tr-TR" sz="1200" dirty="0">
                          <a:effectLst/>
                        </a:rPr>
                        <a:t>Eczacı</a:t>
                      </a:r>
                      <a:endParaRPr lang="tr-TR" sz="1100" dirty="0">
                        <a:effectLst/>
                        <a:latin typeface="Times New Roman"/>
                        <a:ea typeface="Times New Roman"/>
                      </a:endParaRPr>
                    </a:p>
                  </a:txBody>
                  <a:tcPr marL="68580" marR="68580" marT="0" marB="0"/>
                </a:tc>
                <a:tc>
                  <a:txBody>
                    <a:bodyPr/>
                    <a:lstStyle/>
                    <a:p>
                      <a:pPr algn="ctr">
                        <a:spcAft>
                          <a:spcPts val="600"/>
                        </a:spcAft>
                      </a:pPr>
                      <a:r>
                        <a:rPr lang="tr-TR" sz="1200" dirty="0">
                          <a:effectLst/>
                          <a:latin typeface="+mn-lt"/>
                          <a:ea typeface="+mn-ea"/>
                        </a:rPr>
                        <a:t>1</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5</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Hemşire</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smtClean="0">
                          <a:effectLst/>
                        </a:rPr>
                        <a:t>79</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6</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Ebe</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smtClean="0">
                          <a:effectLst/>
                        </a:rPr>
                        <a:t>28</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7</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Röntgen Teknisyeni</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latin typeface="+mn-lt"/>
                          <a:ea typeface="+mn-ea"/>
                        </a:rPr>
                        <a:t>6</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8</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Laboratuar Teknisyeni</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smtClean="0">
                          <a:effectLst/>
                          <a:latin typeface="+mn-lt"/>
                          <a:ea typeface="+mn-ea"/>
                        </a:rPr>
                        <a:t>9</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9</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Acil Tıbbi Teknisyeni ATT</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latin typeface="+mn-lt"/>
                          <a:ea typeface="+mn-ea"/>
                        </a:rPr>
                        <a:t>6</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10</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Anestezi Teknisyeni</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rPr>
                        <a:t>5</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11</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Sağlık Memuru(Toplum Sağlığı Teknisyeni)</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smtClean="0">
                          <a:effectLst/>
                        </a:rPr>
                        <a:t>17</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12</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Diyaliz Teknisyeni</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latin typeface="+mn-lt"/>
                          <a:ea typeface="+mn-ea"/>
                        </a:rPr>
                        <a:t>0</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13</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Tıbbi Sekreter</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latin typeface="+mn-lt"/>
                          <a:ea typeface="+mn-ea"/>
                        </a:rPr>
                        <a:t>8</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14</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Teknisyen(Elektrik)</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latin typeface="+mn-lt"/>
                          <a:ea typeface="+mn-ea"/>
                        </a:rPr>
                        <a:t>2</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15</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Veri Hazırlama ve Kontrol İşletmeni</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latin typeface="+mn-lt"/>
                          <a:ea typeface="+mn-ea"/>
                        </a:rPr>
                        <a:t>7</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16</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Ayniyat Saymanı</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rPr>
                        <a:t>1</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17</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Sosyolog Sosyal Çalışmacı</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latin typeface="+mn-lt"/>
                          <a:ea typeface="+mn-ea"/>
                        </a:rPr>
                        <a:t>0</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18</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Aşçı</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latin typeface="+mn-lt"/>
                          <a:ea typeface="+mn-ea"/>
                        </a:rPr>
                        <a:t>0</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19</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Fizyo Terapist</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rPr>
                        <a:t>1</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20</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Şoför</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rPr>
                        <a:t>3</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21</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Sözleşmeli 4/C</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rPr>
                        <a:t>0</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22</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Hizmetli</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a:effectLst/>
                          <a:latin typeface="+mn-lt"/>
                          <a:ea typeface="+mn-ea"/>
                        </a:rPr>
                        <a:t>2</a:t>
                      </a:r>
                      <a:endParaRPr lang="tr-TR" sz="1100" dirty="0">
                        <a:effectLst/>
                        <a:latin typeface="Times New Roman"/>
                        <a:ea typeface="Times New Roman"/>
                      </a:endParaRPr>
                    </a:p>
                  </a:txBody>
                  <a:tcPr marL="68580" marR="68580" marT="0" marB="0"/>
                </a:tc>
              </a:tr>
              <a:tr h="0">
                <a:tc>
                  <a:txBody>
                    <a:bodyPr/>
                    <a:lstStyle/>
                    <a:p>
                      <a:pPr algn="ctr">
                        <a:spcAft>
                          <a:spcPts val="600"/>
                        </a:spcAft>
                      </a:pPr>
                      <a:r>
                        <a:rPr lang="tr-TR" sz="1200">
                          <a:effectLst/>
                        </a:rPr>
                        <a:t>23</a:t>
                      </a:r>
                      <a:endParaRPr lang="tr-TR" sz="1100">
                        <a:effectLst/>
                        <a:latin typeface="Times New Roman"/>
                        <a:ea typeface="Times New Roman"/>
                      </a:endParaRPr>
                    </a:p>
                  </a:txBody>
                  <a:tcPr marL="68580" marR="68580" marT="0" marB="0"/>
                </a:tc>
                <a:tc>
                  <a:txBody>
                    <a:bodyPr/>
                    <a:lstStyle/>
                    <a:p>
                      <a:pPr>
                        <a:spcAft>
                          <a:spcPts val="600"/>
                        </a:spcAft>
                      </a:pPr>
                      <a:r>
                        <a:rPr lang="tr-TR" sz="1200">
                          <a:effectLst/>
                        </a:rPr>
                        <a:t>Staj Gören Öğrenci</a:t>
                      </a:r>
                      <a:endParaRPr lang="tr-TR" sz="1100">
                        <a:effectLst/>
                        <a:latin typeface="Times New Roman"/>
                        <a:ea typeface="Times New Roman"/>
                      </a:endParaRPr>
                    </a:p>
                  </a:txBody>
                  <a:tcPr marL="68580" marR="68580" marT="0" marB="0"/>
                </a:tc>
                <a:tc>
                  <a:txBody>
                    <a:bodyPr/>
                    <a:lstStyle/>
                    <a:p>
                      <a:pPr algn="ctr">
                        <a:spcAft>
                          <a:spcPts val="600"/>
                        </a:spcAft>
                      </a:pPr>
                      <a:r>
                        <a:rPr lang="tr-TR" sz="1200" dirty="0" smtClean="0">
                          <a:effectLst/>
                          <a:latin typeface="+mn-lt"/>
                          <a:ea typeface="+mn-ea"/>
                        </a:rPr>
                        <a:t>110</a:t>
                      </a:r>
                      <a:endParaRPr lang="tr-TR" sz="1100" dirty="0">
                        <a:effectLst/>
                        <a:latin typeface="Times New Roman"/>
                        <a:ea typeface="Times New Roman"/>
                      </a:endParaRPr>
                    </a:p>
                  </a:txBody>
                  <a:tcPr marL="68580" marR="68580" marT="0" marB="0"/>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313600949"/>
              </p:ext>
            </p:extLst>
          </p:nvPr>
        </p:nvGraphicFramePr>
        <p:xfrm>
          <a:off x="5076825" y="1412875"/>
          <a:ext cx="3816350" cy="3642360"/>
        </p:xfrm>
        <a:graphic>
          <a:graphicData uri="http://schemas.openxmlformats.org/drawingml/2006/table">
            <a:tbl>
              <a:tblPr/>
              <a:tblGrid>
                <a:gridCol w="1582738"/>
                <a:gridCol w="1152525"/>
                <a:gridCol w="1081087"/>
              </a:tblGrid>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100" b="1" i="0" u="none" strike="noStrike" cap="none" normalizeH="0" baseline="0" dirty="0" smtClean="0">
                          <a:ln>
                            <a:noFill/>
                          </a:ln>
                          <a:solidFill>
                            <a:srgbClr val="FFFFFF"/>
                          </a:solidFill>
                          <a:effectLst/>
                          <a:latin typeface="Times New Roman" pitchFamily="18" charset="0"/>
                          <a:cs typeface="Times New Roman" pitchFamily="18" charset="0"/>
                        </a:rPr>
                        <a:t>UZMAN HEKİM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100" b="1" i="0" u="none" strike="noStrike" cap="none" normalizeH="0" baseline="0" smtClean="0">
                          <a:ln>
                            <a:noFill/>
                          </a:ln>
                          <a:solidFill>
                            <a:srgbClr val="FFFFFF"/>
                          </a:solidFill>
                          <a:effectLst/>
                          <a:latin typeface="Times New Roman" pitchFamily="18" charset="0"/>
                          <a:cs typeface="Times New Roman" pitchFamily="18" charset="0"/>
                        </a:rPr>
                        <a:t>ADEDİ</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100" b="1" i="0" u="none" strike="noStrike" cap="none" normalizeH="0" baseline="0" smtClean="0">
                          <a:ln>
                            <a:noFill/>
                          </a:ln>
                          <a:solidFill>
                            <a:srgbClr val="FFFFFF"/>
                          </a:solidFill>
                          <a:effectLst/>
                          <a:latin typeface="Times New Roman" pitchFamily="18" charset="0"/>
                          <a:cs typeface="Times New Roman" pitchFamily="18" charset="0"/>
                        </a:rPr>
                        <a:t>DURUMU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FTR</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Anestezi</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Psikiyatri</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Çocuk Sağlığı Uzm.</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Nöroloji</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0</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Göz Hast. </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Kardiyoloji</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Üroloji</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Göğüs Hast.</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Ortopedi</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Genel Cerrahi</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Dahiliye</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2</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İntaniye</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Kadın Hast.</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Bio Kimya Biyolog</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Radyoloji</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Pratisyen</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6</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Diş Tabibi</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3</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0">
                <a:tc>
                  <a:txBody>
                    <a:bodyPr/>
                    <a:lstStyle/>
                    <a:p>
                      <a:pPr marL="0" marR="0" lvl="0" indent="0" algn="l" defTabSz="914400" rtl="0" eaLnBrk="1" fontAlgn="base" latinLnBrk="0" hangingPunct="1">
                        <a:lnSpc>
                          <a:spcPct val="100000"/>
                        </a:lnSpc>
                        <a:spcBef>
                          <a:spcPct val="0"/>
                        </a:spcBef>
                        <a:spcAft>
                          <a:spcPts val="600"/>
                        </a:spcAft>
                        <a:buClrTx/>
                        <a:buSzTx/>
                        <a:buFontTx/>
                        <a:buNone/>
                        <a:tabLst>
                          <a:tab pos="828675" algn="l"/>
                        </a:tabLst>
                      </a:pPr>
                      <a:r>
                        <a:rPr kumimoji="0" lang="tr-TR" sz="1200" b="1" i="0" u="none" strike="noStrike" cap="none" normalizeH="0" baseline="0" smtClean="0">
                          <a:ln>
                            <a:noFill/>
                          </a:ln>
                          <a:solidFill>
                            <a:srgbClr val="FFFFFF"/>
                          </a:solidFill>
                          <a:effectLst/>
                          <a:latin typeface="Calibri" pitchFamily="34" charset="0"/>
                          <a:cs typeface="Arial" charset="0"/>
                        </a:rPr>
                        <a:t>Toplam</a:t>
                      </a:r>
                      <a:endParaRPr kumimoji="0" lang="tr-TR" sz="11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dirty="0" smtClean="0">
                          <a:ln>
                            <a:noFill/>
                          </a:ln>
                          <a:solidFill>
                            <a:srgbClr val="000000"/>
                          </a:solidFill>
                          <a:effectLst/>
                          <a:latin typeface="Calibri" pitchFamily="34" charset="0"/>
                          <a:cs typeface="Arial" charset="0"/>
                        </a:rPr>
                        <a:t>25</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tab pos="828675" algn="l"/>
                        </a:tabLst>
                      </a:pPr>
                      <a:r>
                        <a:rPr kumimoji="0" lang="tr-TR" sz="1200" b="0" i="0" u="none" strike="noStrike" cap="none" normalizeH="0" baseline="0" smtClean="0">
                          <a:ln>
                            <a:noFill/>
                          </a:ln>
                          <a:solidFill>
                            <a:srgbClr val="000000"/>
                          </a:solidFill>
                          <a:effectLst/>
                          <a:latin typeface="Calibri" pitchFamily="34" charset="0"/>
                          <a:cs typeface="Arial" charset="0"/>
                        </a:rPr>
                        <a:t> </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Başlık 1"/>
          <p:cNvSpPr>
            <a:spLocks noGrp="1"/>
          </p:cNvSpPr>
          <p:nvPr>
            <p:ph type="ctrTitle"/>
          </p:nvPr>
        </p:nvSpPr>
        <p:spPr>
          <a:xfrm>
            <a:off x="827088" y="188913"/>
            <a:ext cx="7772400" cy="719137"/>
          </a:xfrm>
        </p:spPr>
        <p:txBody>
          <a:bodyPr/>
          <a:lstStyle/>
          <a:p>
            <a:r>
              <a:rPr lang="tr-TR" sz="4000" b="1" dirty="0" smtClean="0">
                <a:solidFill>
                  <a:srgbClr val="FF0000"/>
                </a:solidFill>
                <a:latin typeface="Times New Roman" pitchFamily="18" charset="0"/>
                <a:cs typeface="Times New Roman" pitchFamily="18" charset="0"/>
              </a:rPr>
              <a:t>SAĞLIK</a:t>
            </a:r>
            <a:r>
              <a:rPr lang="tr-TR" sz="4000" b="1" i="1" dirty="0" smtClean="0">
                <a:solidFill>
                  <a:srgbClr val="FF0000"/>
                </a:solidFill>
                <a:latin typeface="Times New Roman" pitchFamily="18" charset="0"/>
                <a:cs typeface="Times New Roman" pitchFamily="18" charset="0"/>
              </a:rPr>
              <a:t> </a:t>
            </a:r>
            <a:r>
              <a:rPr lang="tr-TR" sz="4000" b="1" dirty="0" smtClean="0">
                <a:solidFill>
                  <a:srgbClr val="FF0000"/>
                </a:solidFill>
                <a:latin typeface="Times New Roman" pitchFamily="18" charset="0"/>
                <a:cs typeface="Times New Roman" pitchFamily="18" charset="0"/>
              </a:rPr>
              <a:t>HİZMETLERİ</a:t>
            </a:r>
          </a:p>
        </p:txBody>
      </p:sp>
      <p:sp>
        <p:nvSpPr>
          <p:cNvPr id="3" name="Alt Başlık 2"/>
          <p:cNvSpPr>
            <a:spLocks noGrp="1"/>
          </p:cNvSpPr>
          <p:nvPr>
            <p:ph type="subTitle" idx="1"/>
          </p:nvPr>
        </p:nvSpPr>
        <p:spPr>
          <a:xfrm>
            <a:off x="395288" y="1052513"/>
            <a:ext cx="8569325" cy="5400675"/>
          </a:xfrm>
        </p:spPr>
        <p:txBody>
          <a:bodyPr rtlCol="0">
            <a:normAutofit fontScale="92500"/>
          </a:bodyPr>
          <a:lstStyle/>
          <a:p>
            <a:pPr algn="just" fontAlgn="auto">
              <a:spcAft>
                <a:spcPts val="0"/>
              </a:spcAft>
              <a:buFont typeface="Arial" panose="020B0604020202020204" pitchFamily="34" charset="0"/>
              <a:buNone/>
              <a:defRPr/>
            </a:pPr>
            <a:r>
              <a:rPr lang="tr-TR" sz="1400" b="1" dirty="0" smtClean="0">
                <a:solidFill>
                  <a:schemeClr val="tx1"/>
                </a:solidFill>
              </a:rPr>
              <a:t>HAYDARLI </a:t>
            </a:r>
            <a:r>
              <a:rPr lang="tr-TR" sz="1400" b="1" dirty="0">
                <a:solidFill>
                  <a:schemeClr val="tx1"/>
                </a:solidFill>
              </a:rPr>
              <a:t>DEVLET HASTANESİ ;</a:t>
            </a:r>
          </a:p>
          <a:p>
            <a:pPr algn="just" fontAlgn="auto">
              <a:spcAft>
                <a:spcPts val="0"/>
              </a:spcAft>
              <a:buFont typeface="Arial" panose="020B0604020202020204" pitchFamily="34" charset="0"/>
              <a:buNone/>
              <a:defRPr/>
            </a:pPr>
            <a:r>
              <a:rPr lang="tr-TR" sz="1400" b="1" dirty="0">
                <a:solidFill>
                  <a:schemeClr val="tx1"/>
                </a:solidFill>
              </a:rPr>
              <a:t>	</a:t>
            </a:r>
            <a:r>
              <a:rPr lang="tr-TR" sz="1400" b="1" dirty="0">
                <a:solidFill>
                  <a:schemeClr val="tx1"/>
                </a:solidFill>
                <a:latin typeface="Times New Roman" pitchFamily="18" charset="0"/>
                <a:cs typeface="Times New Roman" pitchFamily="18" charset="0"/>
              </a:rPr>
              <a:t>Hastanemiz 18 yataklı entegre Devlet Hastanesi olarak hizmet vermektedir. Haydarlı, ilçe merkezine (Dinar) 35 Km, il merkezine 110 Km uzaklıkta Çöl ovası diye anılan ve 2 kasaba 13 köy ile yaklaşık 13 694 nüfusa 1997 yılından bu yana sağlık hizmeti vermektedir. </a:t>
            </a:r>
          </a:p>
          <a:p>
            <a:pPr algn="just" fontAlgn="auto">
              <a:spcAft>
                <a:spcPts val="0"/>
              </a:spcAft>
              <a:buFont typeface="Arial" panose="020B0604020202020204" pitchFamily="34" charset="0"/>
              <a:buNone/>
              <a:defRPr/>
            </a:pPr>
            <a:r>
              <a:rPr lang="tr-TR" sz="1400" b="1" dirty="0">
                <a:solidFill>
                  <a:schemeClr val="tx1"/>
                </a:solidFill>
                <a:latin typeface="Times New Roman" pitchFamily="18" charset="0"/>
                <a:cs typeface="Times New Roman" pitchFamily="18" charset="0"/>
              </a:rPr>
              <a:t>          Sağlık Bakanlığının 2010/50 sayılı genelgesi ile Entegre İlçe Hastaneler sınıflandırılmış olup, Hastanemiz E1 tipi Entegre ilçe hastane olarak sınıflandırılmış olup, doktor, personel ve tıbbi araç, gereç, cihaz vb. sıkıntılarımız </a:t>
            </a:r>
            <a:r>
              <a:rPr lang="tr-TR" sz="1400" b="1" dirty="0" smtClean="0">
                <a:solidFill>
                  <a:schemeClr val="tx1"/>
                </a:solidFill>
                <a:latin typeface="Times New Roman" pitchFamily="18" charset="0"/>
                <a:cs typeface="Times New Roman" pitchFamily="18" charset="0"/>
              </a:rPr>
              <a:t>bulunmaktadır</a:t>
            </a:r>
            <a:r>
              <a:rPr lang="tr-TR" sz="1400" b="1" dirty="0">
                <a:solidFill>
                  <a:schemeClr val="tx1"/>
                </a:solidFill>
                <a:latin typeface="Times New Roman" pitchFamily="18" charset="0"/>
                <a:cs typeface="Times New Roman" pitchFamily="18" charset="0"/>
              </a:rPr>
              <a:t>. </a:t>
            </a:r>
            <a:endParaRPr lang="tr-TR" sz="1400" b="1" dirty="0" smtClean="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smtClean="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smtClean="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smtClean="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smtClean="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smtClean="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smtClean="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smtClean="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endParaRPr lang="tr-TR" sz="1400" b="1" dirty="0" smtClean="0">
              <a:solidFill>
                <a:schemeClr val="tx1"/>
              </a:solidFill>
              <a:latin typeface="Times New Roman" pitchFamily="18" charset="0"/>
              <a:cs typeface="Times New Roman" pitchFamily="18" charset="0"/>
            </a:endParaRPr>
          </a:p>
          <a:p>
            <a:pPr algn="just" fontAlgn="auto">
              <a:spcAft>
                <a:spcPts val="0"/>
              </a:spcAft>
              <a:buFont typeface="Arial" panose="020B0604020202020204" pitchFamily="34" charset="0"/>
              <a:buNone/>
              <a:defRPr/>
            </a:pPr>
            <a:r>
              <a:rPr lang="tr-TR" sz="1400" b="1" dirty="0">
                <a:solidFill>
                  <a:schemeClr val="tx1"/>
                </a:solidFill>
                <a:latin typeface="Times New Roman" pitchFamily="18" charset="0"/>
                <a:cs typeface="Times New Roman" pitchFamily="18" charset="0"/>
              </a:rPr>
              <a:t>EVDE BAKIM HİZMETLERİ</a:t>
            </a:r>
          </a:p>
          <a:p>
            <a:pPr algn="just" fontAlgn="auto">
              <a:spcAft>
                <a:spcPts val="0"/>
              </a:spcAft>
              <a:buFont typeface="Arial" panose="020B0604020202020204" pitchFamily="34" charset="0"/>
              <a:buNone/>
              <a:defRPr/>
            </a:pPr>
            <a:r>
              <a:rPr lang="tr-TR" sz="1400" b="1" dirty="0" smtClean="0">
                <a:solidFill>
                  <a:schemeClr val="tx1"/>
                </a:solidFill>
                <a:latin typeface="Times New Roman" pitchFamily="18" charset="0"/>
                <a:cs typeface="Times New Roman" pitchFamily="18" charset="0"/>
              </a:rPr>
              <a:t>	İlçemizde </a:t>
            </a:r>
            <a:r>
              <a:rPr lang="tr-TR" sz="1400" b="1" dirty="0">
                <a:solidFill>
                  <a:schemeClr val="tx1"/>
                </a:solidFill>
                <a:latin typeface="Times New Roman" pitchFamily="18" charset="0"/>
                <a:cs typeface="Times New Roman" pitchFamily="18" charset="0"/>
              </a:rPr>
              <a:t>evde bakım hizmetleri 1 Hekim 2 sağlık memuru marifetiyle yürütülmekte olup, 01.01.2014 tarihinden günümüze kadar olan sürede toplamda 72 vatandaşımıza evde bakım hizmeti sunulmaktadır.</a:t>
            </a:r>
          </a:p>
          <a:p>
            <a:pPr algn="just" fontAlgn="auto">
              <a:spcAft>
                <a:spcPts val="0"/>
              </a:spcAft>
              <a:buFont typeface="Arial" panose="020B0604020202020204" pitchFamily="34" charset="0"/>
              <a:buNone/>
              <a:defRPr/>
            </a:pPr>
            <a:endParaRPr lang="tr-TR" sz="1400" b="1" dirty="0">
              <a:solidFill>
                <a:schemeClr val="tx1"/>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2136920806"/>
              </p:ext>
            </p:extLst>
          </p:nvPr>
        </p:nvGraphicFramePr>
        <p:xfrm>
          <a:off x="1475657" y="2564904"/>
          <a:ext cx="6191016" cy="2926080"/>
        </p:xfrm>
        <a:graphic>
          <a:graphicData uri="http://schemas.openxmlformats.org/drawingml/2006/table">
            <a:tbl>
              <a:tblPr firstRow="1" firstCol="1" bandRow="1">
                <a:tableStyleId>{5C22544A-7EE6-4342-B048-85BDC9FD1C3A}</a:tableStyleId>
              </a:tblPr>
              <a:tblGrid>
                <a:gridCol w="886064"/>
                <a:gridCol w="3686535"/>
                <a:gridCol w="1618417"/>
              </a:tblGrid>
              <a:tr h="159081">
                <a:tc>
                  <a:txBody>
                    <a:bodyPr/>
                    <a:lstStyle/>
                    <a:p>
                      <a:pPr algn="ctr">
                        <a:spcAft>
                          <a:spcPts val="0"/>
                        </a:spcAft>
                      </a:pPr>
                      <a:r>
                        <a:rPr lang="tr-TR" sz="1200">
                          <a:effectLst/>
                        </a:rPr>
                        <a:t>SIRA NO</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BRANŞI</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ADEDİ</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1</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Diş Doktor</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1</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2</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Pratisyen Doktor</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6</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3</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Hemşire</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6</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4</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Ebe</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4</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5</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Sağlık Memuru (Toplum Sağlığı Teknisyen)</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1</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6</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Laboratuar Teknisyeni</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7</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Rontgen Teknisyeni</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1</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8</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Acil Tıp Teknisyeni ATT</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1</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9</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Çevre Sağlık Teknisyeni</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10</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Hastane Müdürü</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1</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11</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Memur</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4</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12</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Şöför</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1</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13</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Hizmetli</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1</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14</a:t>
                      </a:r>
                      <a:endParaRPr lang="tr-TR" sz="1200">
                        <a:effectLst/>
                        <a:latin typeface="Times New Roman"/>
                        <a:ea typeface="Times New Roman"/>
                      </a:endParaRPr>
                    </a:p>
                  </a:txBody>
                  <a:tcPr marL="68580" marR="68580" marT="0" marB="0"/>
                </a:tc>
                <a:tc>
                  <a:txBody>
                    <a:bodyPr/>
                    <a:lstStyle/>
                    <a:p>
                      <a:pPr>
                        <a:spcAft>
                          <a:spcPts val="0"/>
                        </a:spcAft>
                      </a:pPr>
                      <a:r>
                        <a:rPr lang="tr-TR" sz="1200">
                          <a:effectLst/>
                        </a:rPr>
                        <a:t>Tıbbi Sekreter</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0</a:t>
                      </a:r>
                      <a:endParaRPr lang="tr-TR" sz="1200">
                        <a:effectLst/>
                        <a:latin typeface="Times New Roman"/>
                        <a:ea typeface="Times New Roman"/>
                      </a:endParaRPr>
                    </a:p>
                  </a:txBody>
                  <a:tcPr marL="68580" marR="68580" marT="0" marB="0"/>
                </a:tc>
              </a:tr>
              <a:tr h="159081">
                <a:tc>
                  <a:txBody>
                    <a:bodyPr/>
                    <a:lstStyle/>
                    <a:p>
                      <a:pPr algn="ctr">
                        <a:spcAft>
                          <a:spcPts val="0"/>
                        </a:spcAft>
                      </a:pPr>
                      <a:r>
                        <a:rPr lang="tr-TR" sz="1200">
                          <a:effectLst/>
                        </a:rPr>
                        <a:t>Toplam</a:t>
                      </a:r>
                      <a:endParaRPr lang="tr-TR" sz="1200">
                        <a:effectLst/>
                        <a:latin typeface="Times New Roman"/>
                        <a:ea typeface="Times New Roman"/>
                      </a:endParaRPr>
                    </a:p>
                  </a:txBody>
                  <a:tcPr marL="68580" marR="68580" marT="0" marB="0"/>
                </a:tc>
                <a:tc>
                  <a:txBody>
                    <a:bodyPr/>
                    <a:lstStyle/>
                    <a:p>
                      <a:pPr algn="ctr">
                        <a:spcAft>
                          <a:spcPts val="0"/>
                        </a:spcAft>
                      </a:pPr>
                      <a:r>
                        <a:rPr lang="tr-TR" sz="1200">
                          <a:effectLst/>
                        </a:rPr>
                        <a:t> </a:t>
                      </a:r>
                      <a:endParaRPr lang="tr-TR" sz="1200">
                        <a:effectLst/>
                        <a:latin typeface="Times New Roman"/>
                        <a:ea typeface="Times New Roman"/>
                      </a:endParaRPr>
                    </a:p>
                  </a:txBody>
                  <a:tcPr marL="68580" marR="68580" marT="0" marB="0"/>
                </a:tc>
                <a:tc>
                  <a:txBody>
                    <a:bodyPr/>
                    <a:lstStyle/>
                    <a:p>
                      <a:pPr algn="ctr">
                        <a:spcAft>
                          <a:spcPts val="0"/>
                        </a:spcAft>
                      </a:pPr>
                      <a:r>
                        <a:rPr lang="tr-TR" sz="1200" dirty="0">
                          <a:effectLst/>
                        </a:rPr>
                        <a:t>27</a:t>
                      </a:r>
                      <a:endParaRPr lang="tr-TR" sz="12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Başlık 1"/>
          <p:cNvSpPr>
            <a:spLocks noGrp="1"/>
          </p:cNvSpPr>
          <p:nvPr>
            <p:ph type="ctrTitle"/>
          </p:nvPr>
        </p:nvSpPr>
        <p:spPr>
          <a:xfrm>
            <a:off x="827088" y="188913"/>
            <a:ext cx="7772400" cy="719137"/>
          </a:xfrm>
        </p:spPr>
        <p:txBody>
          <a:bodyPr/>
          <a:lstStyle/>
          <a:p>
            <a:r>
              <a:rPr lang="tr-TR" sz="4000" b="1" dirty="0" smtClean="0">
                <a:solidFill>
                  <a:srgbClr val="FF0000"/>
                </a:solidFill>
                <a:latin typeface="Times New Roman" pitchFamily="18" charset="0"/>
                <a:cs typeface="Times New Roman" pitchFamily="18" charset="0"/>
              </a:rPr>
              <a:t>SAĞLIK</a:t>
            </a:r>
            <a:r>
              <a:rPr lang="tr-TR" sz="4000" b="1" i="1" dirty="0" smtClean="0">
                <a:solidFill>
                  <a:srgbClr val="FF0000"/>
                </a:solidFill>
                <a:latin typeface="Times New Roman" pitchFamily="18" charset="0"/>
                <a:cs typeface="Times New Roman" pitchFamily="18" charset="0"/>
              </a:rPr>
              <a:t> </a:t>
            </a:r>
            <a:r>
              <a:rPr lang="tr-TR" sz="4000" b="1" dirty="0" smtClean="0">
                <a:solidFill>
                  <a:srgbClr val="FF0000"/>
                </a:solidFill>
                <a:latin typeface="Times New Roman" pitchFamily="18" charset="0"/>
                <a:cs typeface="Times New Roman" pitchFamily="18" charset="0"/>
              </a:rPr>
              <a:t>HİZMETLERİ</a:t>
            </a:r>
          </a:p>
        </p:txBody>
      </p:sp>
      <p:sp>
        <p:nvSpPr>
          <p:cNvPr id="3" name="Alt Başlık 2"/>
          <p:cNvSpPr>
            <a:spLocks noGrp="1"/>
          </p:cNvSpPr>
          <p:nvPr>
            <p:ph type="subTitle" idx="1"/>
          </p:nvPr>
        </p:nvSpPr>
        <p:spPr>
          <a:xfrm>
            <a:off x="395288" y="1052513"/>
            <a:ext cx="8569325" cy="5400675"/>
          </a:xfrm>
        </p:spPr>
        <p:txBody>
          <a:bodyPr rtlCol="0">
            <a:normAutofit/>
          </a:bodyPr>
          <a:lstStyle/>
          <a:p>
            <a:pPr algn="just" fontAlgn="auto">
              <a:spcAft>
                <a:spcPts val="0"/>
              </a:spcAft>
              <a:buFont typeface="Arial" panose="020B0604020202020204" pitchFamily="34" charset="0"/>
              <a:buNone/>
              <a:defRPr/>
            </a:pPr>
            <a:r>
              <a:rPr lang="tr-TR" sz="1400" b="1" dirty="0" smtClean="0">
                <a:solidFill>
                  <a:schemeClr val="tx1"/>
                </a:solidFill>
              </a:rPr>
              <a:t>	</a:t>
            </a:r>
            <a:r>
              <a:rPr lang="tr-TR" sz="1400" b="1" dirty="0"/>
              <a:t> </a:t>
            </a:r>
            <a:endParaRPr lang="tr-TR" sz="1400" b="1" dirty="0" smtClean="0"/>
          </a:p>
          <a:p>
            <a:pPr algn="just" fontAlgn="auto">
              <a:spcAft>
                <a:spcPts val="0"/>
              </a:spcAft>
              <a:buFont typeface="Arial" panose="020B0604020202020204" pitchFamily="34" charset="0"/>
              <a:buNone/>
              <a:defRPr/>
            </a:pPr>
            <a:r>
              <a:rPr lang="tr-TR" sz="1400" b="1" dirty="0">
                <a:solidFill>
                  <a:schemeClr val="tx1"/>
                </a:solidFill>
              </a:rPr>
              <a:t>İLÇE SAĞLIK MÜDÜRLÜĞÜ (Toplum Sağlığı)</a:t>
            </a:r>
          </a:p>
          <a:p>
            <a:pPr algn="just" fontAlgn="auto">
              <a:spcAft>
                <a:spcPts val="0"/>
              </a:spcAft>
              <a:buFont typeface="Arial" panose="020B0604020202020204" pitchFamily="34" charset="0"/>
              <a:buNone/>
              <a:defRPr/>
            </a:pPr>
            <a:r>
              <a:rPr lang="tr-TR" sz="1400" b="1" dirty="0">
                <a:solidFill>
                  <a:schemeClr val="tx1"/>
                </a:solidFill>
              </a:rPr>
              <a:t> </a:t>
            </a:r>
          </a:p>
          <a:p>
            <a:pPr algn="just" fontAlgn="auto">
              <a:spcAft>
                <a:spcPts val="0"/>
              </a:spcAft>
              <a:buFont typeface="Arial" panose="020B0604020202020204" pitchFamily="34" charset="0"/>
              <a:buNone/>
              <a:defRPr/>
            </a:pPr>
            <a:r>
              <a:rPr lang="tr-TR" sz="1400" b="1" dirty="0" smtClean="0">
                <a:solidFill>
                  <a:schemeClr val="tx1"/>
                </a:solidFill>
              </a:rPr>
              <a:t>	</a:t>
            </a:r>
            <a:r>
              <a:rPr lang="tr-TR" sz="1400" b="1" dirty="0" smtClean="0">
                <a:solidFill>
                  <a:schemeClr val="tx1"/>
                </a:solidFill>
                <a:latin typeface="Times New Roman" pitchFamily="18" charset="0"/>
                <a:cs typeface="Times New Roman" pitchFamily="18" charset="0"/>
              </a:rPr>
              <a:t>İlçe </a:t>
            </a:r>
            <a:r>
              <a:rPr lang="tr-TR" sz="1400" b="1" dirty="0">
                <a:solidFill>
                  <a:schemeClr val="tx1"/>
                </a:solidFill>
                <a:latin typeface="Times New Roman" pitchFamily="18" charset="0"/>
                <a:cs typeface="Times New Roman" pitchFamily="18" charset="0"/>
              </a:rPr>
              <a:t>Sağlık Müdürlüğü 1 Hekim, 24 Sağlık Personeli, 2 idari personel ve 2 yardımcı hizmetler personeli toplamda 29 personel ile hizmet vermektedir. Müstakil binası bulunup hizmet şartlarına uygun ve yeterli gelmektedir.</a:t>
            </a:r>
          </a:p>
          <a:p>
            <a:pPr algn="just" fontAlgn="auto">
              <a:spcAft>
                <a:spcPts val="0"/>
              </a:spcAft>
              <a:buFont typeface="Arial" panose="020B0604020202020204" pitchFamily="34" charset="0"/>
              <a:buNone/>
              <a:defRPr/>
            </a:pPr>
            <a:r>
              <a:rPr lang="tr-TR" sz="1400" b="1" dirty="0" smtClean="0">
                <a:solidFill>
                  <a:schemeClr val="tx1"/>
                </a:solidFill>
                <a:latin typeface="Times New Roman" pitchFamily="18" charset="0"/>
                <a:cs typeface="Times New Roman" pitchFamily="18" charset="0"/>
              </a:rPr>
              <a:t>	İlçe </a:t>
            </a:r>
            <a:r>
              <a:rPr lang="tr-TR" sz="1400" b="1" dirty="0">
                <a:solidFill>
                  <a:schemeClr val="tx1"/>
                </a:solidFill>
                <a:latin typeface="Times New Roman" pitchFamily="18" charset="0"/>
                <a:cs typeface="Times New Roman" pitchFamily="18" charset="0"/>
              </a:rPr>
              <a:t>Merkezi, Belde ve Köylerin 01.01. 2014 ve 30.06.2014 tarihleri arası yapılan İçme ve kullanma suları ile ilgili çalışmalar.</a:t>
            </a: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a:p>
            <a:pPr algn="just" fontAlgn="auto">
              <a:spcAft>
                <a:spcPts val="0"/>
              </a:spcAft>
              <a:buFont typeface="Arial" panose="020B0604020202020204" pitchFamily="34" charset="0"/>
              <a:buNone/>
              <a:defRPr/>
            </a:pPr>
            <a:endParaRPr lang="tr-TR" sz="1400" b="1" dirty="0" smtClean="0">
              <a:solidFill>
                <a:schemeClr val="tx1"/>
              </a:solidFill>
            </a:endParaRPr>
          </a:p>
          <a:p>
            <a:pPr algn="just" fontAlgn="auto">
              <a:spcAft>
                <a:spcPts val="0"/>
              </a:spcAft>
              <a:buFont typeface="Arial" panose="020B0604020202020204" pitchFamily="34" charset="0"/>
              <a:buNone/>
              <a:defRPr/>
            </a:pPr>
            <a:endParaRPr lang="tr-TR" sz="1400" b="1" dirty="0">
              <a:solidFill>
                <a:schemeClr val="tx1"/>
              </a:solidFill>
            </a:endParaRPr>
          </a:p>
        </p:txBody>
      </p:sp>
      <p:graphicFrame>
        <p:nvGraphicFramePr>
          <p:cNvPr id="5" name="Tablo 4"/>
          <p:cNvGraphicFramePr>
            <a:graphicFrameLocks noGrp="1"/>
          </p:cNvGraphicFramePr>
          <p:nvPr/>
        </p:nvGraphicFramePr>
        <p:xfrm>
          <a:off x="468313" y="3381375"/>
          <a:ext cx="4220672" cy="1920240"/>
        </p:xfrm>
        <a:graphic>
          <a:graphicData uri="http://schemas.openxmlformats.org/drawingml/2006/table">
            <a:tbl>
              <a:tblPr>
                <a:tableStyleId>{5C22544A-7EE6-4342-B048-85BDC9FD1C3A}</a:tableStyleId>
              </a:tblPr>
              <a:tblGrid>
                <a:gridCol w="2928979"/>
                <a:gridCol w="523145"/>
                <a:gridCol w="768548"/>
              </a:tblGrid>
              <a:tr h="213360">
                <a:tc gridSpan="3">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tr-TR" sz="1800" b="1" i="1" u="sng" kern="1200" dirty="0" smtClean="0">
                          <a:solidFill>
                            <a:schemeClr val="dk1"/>
                          </a:solidFill>
                          <a:effectLst/>
                          <a:latin typeface="+mn-lt"/>
                          <a:ea typeface="+mn-ea"/>
                          <a:cs typeface="+mn-cs"/>
                        </a:rPr>
                        <a:t>KONTROL İZLEME SU NUMUNELERİ</a:t>
                      </a:r>
                      <a:endParaRPr lang="tr-TR" sz="1800" kern="1200" dirty="0" smtClean="0">
                        <a:solidFill>
                          <a:schemeClr val="dk1"/>
                        </a:solidFill>
                        <a:effectLst/>
                        <a:latin typeface="+mn-lt"/>
                        <a:ea typeface="+mn-ea"/>
                        <a:cs typeface="+mn-cs"/>
                      </a:endParaRPr>
                    </a:p>
                  </a:txBody>
                  <a:tcPr marL="68580" marR="68580" marT="0" marB="0"/>
                </a:tc>
                <a:tc hMerge="1">
                  <a:txBody>
                    <a:bodyPr/>
                    <a:lstStyle/>
                    <a:p>
                      <a:pPr algn="just">
                        <a:spcAft>
                          <a:spcPts val="600"/>
                        </a:spcAft>
                      </a:pPr>
                      <a:endParaRPr lang="tr-TR" sz="1100" dirty="0">
                        <a:effectLst/>
                        <a:latin typeface="Times New Roman"/>
                        <a:ea typeface="Times New Roman"/>
                      </a:endParaRPr>
                    </a:p>
                  </a:txBody>
                  <a:tcPr marL="68580" marR="68580" marT="0" marB="0"/>
                </a:tc>
                <a:tc hMerge="1">
                  <a:txBody>
                    <a:bodyPr/>
                    <a:lstStyle/>
                    <a:p>
                      <a:pPr algn="just">
                        <a:spcAft>
                          <a:spcPts val="600"/>
                        </a:spcAft>
                      </a:pPr>
                      <a:endParaRPr lang="tr-TR" sz="1100" dirty="0">
                        <a:effectLst/>
                        <a:latin typeface="Times New Roman"/>
                        <a:ea typeface="Times New Roman"/>
                      </a:endParaRPr>
                    </a:p>
                  </a:txBody>
                  <a:tcPr marL="68580" marR="68580" marT="0" marB="0"/>
                </a:tc>
              </a:tr>
              <a:tr h="213360">
                <a:tc>
                  <a:txBody>
                    <a:bodyPr/>
                    <a:lstStyle/>
                    <a:p>
                      <a:pPr>
                        <a:spcAft>
                          <a:spcPts val="600"/>
                        </a:spcAft>
                      </a:pPr>
                      <a:r>
                        <a:rPr lang="tr-TR" sz="1200" dirty="0">
                          <a:effectLst/>
                        </a:rPr>
                        <a:t>İLÇE MERKEZİ, BELDE BELEDİYELER VE KÖYLER</a:t>
                      </a:r>
                      <a:endParaRPr lang="tr-TR" sz="1100" dirty="0">
                        <a:effectLst/>
                        <a:latin typeface="Times New Roman"/>
                        <a:ea typeface="Times New Roman"/>
                      </a:endParaRPr>
                    </a:p>
                  </a:txBody>
                  <a:tcPr marL="68580" marR="68580" marT="0" marB="0"/>
                </a:tc>
                <a:tc>
                  <a:txBody>
                    <a:bodyPr/>
                    <a:lstStyle/>
                    <a:p>
                      <a:pPr algn="just">
                        <a:spcAft>
                          <a:spcPts val="600"/>
                        </a:spcAft>
                      </a:pPr>
                      <a:r>
                        <a:rPr lang="tr-TR" sz="1200">
                          <a:effectLst/>
                        </a:rPr>
                        <a:t> </a:t>
                      </a:r>
                      <a:endParaRPr lang="tr-TR" sz="1100">
                        <a:effectLst/>
                        <a:latin typeface="Times New Roman"/>
                        <a:ea typeface="Times New Roman"/>
                      </a:endParaRPr>
                    </a:p>
                  </a:txBody>
                  <a:tcPr marL="68580" marR="68580" marT="0" marB="0"/>
                </a:tc>
                <a:tc>
                  <a:txBody>
                    <a:bodyPr/>
                    <a:lstStyle/>
                    <a:p>
                      <a:pPr algn="just">
                        <a:spcAft>
                          <a:spcPts val="600"/>
                        </a:spcAft>
                      </a:pPr>
                      <a:r>
                        <a:rPr lang="tr-TR" sz="1200" dirty="0">
                          <a:effectLst/>
                        </a:rPr>
                        <a:t>TOPLAM</a:t>
                      </a:r>
                      <a:endParaRPr lang="tr-TR" sz="1100" dirty="0">
                        <a:effectLst/>
                        <a:latin typeface="Times New Roman"/>
                        <a:ea typeface="Times New Roman"/>
                      </a:endParaRPr>
                    </a:p>
                  </a:txBody>
                  <a:tcPr marL="68580" marR="68580" marT="0" marB="0"/>
                </a:tc>
              </a:tr>
              <a:tr h="168275">
                <a:tc>
                  <a:txBody>
                    <a:bodyPr/>
                    <a:lstStyle/>
                    <a:p>
                      <a:pPr algn="just">
                        <a:spcAft>
                          <a:spcPts val="600"/>
                        </a:spcAft>
                      </a:pPr>
                      <a:r>
                        <a:rPr lang="tr-TR" sz="1200">
                          <a:effectLst/>
                        </a:rPr>
                        <a:t>ALINAN SU NUMUNE SAYISI              </a:t>
                      </a:r>
                      <a:endParaRPr lang="tr-TR" sz="1100">
                        <a:effectLst/>
                        <a:latin typeface="Times New Roman"/>
                        <a:ea typeface="Times New Roman"/>
                      </a:endParaRPr>
                    </a:p>
                  </a:txBody>
                  <a:tcPr marL="68580" marR="68580" marT="68580" marB="68580"/>
                </a:tc>
                <a:tc>
                  <a:txBody>
                    <a:bodyPr/>
                    <a:lstStyle/>
                    <a:p>
                      <a:pPr algn="just">
                        <a:spcAft>
                          <a:spcPts val="600"/>
                        </a:spcAft>
                      </a:pPr>
                      <a:r>
                        <a:rPr lang="tr-TR" sz="1200">
                          <a:effectLst/>
                        </a:rPr>
                        <a:t>171</a:t>
                      </a:r>
                      <a:endParaRPr lang="tr-TR" sz="1100">
                        <a:effectLst/>
                        <a:latin typeface="Times New Roman"/>
                        <a:ea typeface="Times New Roman"/>
                      </a:endParaRPr>
                    </a:p>
                  </a:txBody>
                  <a:tcPr marL="68580" marR="68580" marT="68580" marB="68580"/>
                </a:tc>
                <a:tc>
                  <a:txBody>
                    <a:bodyPr/>
                    <a:lstStyle/>
                    <a:p>
                      <a:pPr algn="ctr">
                        <a:spcAft>
                          <a:spcPts val="600"/>
                        </a:spcAft>
                      </a:pPr>
                      <a:r>
                        <a:rPr lang="tr-TR" sz="1200">
                          <a:effectLst/>
                        </a:rPr>
                        <a:t>171</a:t>
                      </a:r>
                      <a:endParaRPr lang="tr-TR" sz="1100">
                        <a:effectLst/>
                        <a:latin typeface="Times New Roman"/>
                        <a:ea typeface="Times New Roman"/>
                      </a:endParaRPr>
                    </a:p>
                  </a:txBody>
                  <a:tcPr marL="68580" marR="68580" marT="68580" marB="68580"/>
                </a:tc>
              </a:tr>
              <a:tr h="0">
                <a:tc>
                  <a:txBody>
                    <a:bodyPr/>
                    <a:lstStyle/>
                    <a:p>
                      <a:pPr algn="just">
                        <a:spcAft>
                          <a:spcPts val="600"/>
                        </a:spcAft>
                      </a:pPr>
                      <a:r>
                        <a:rPr lang="tr-TR" sz="1200">
                          <a:effectLst/>
                        </a:rPr>
                        <a:t>ANALİZ SONUCU UYGUN   OLAN                                              </a:t>
                      </a:r>
                      <a:endParaRPr lang="tr-TR" sz="1100">
                        <a:effectLst/>
                        <a:latin typeface="Times New Roman"/>
                        <a:ea typeface="Times New Roman"/>
                      </a:endParaRPr>
                    </a:p>
                  </a:txBody>
                  <a:tcPr marL="68580" marR="68580" marT="68580" marB="68580"/>
                </a:tc>
                <a:tc>
                  <a:txBody>
                    <a:bodyPr/>
                    <a:lstStyle/>
                    <a:p>
                      <a:pPr algn="just">
                        <a:spcAft>
                          <a:spcPts val="600"/>
                        </a:spcAft>
                      </a:pPr>
                      <a:r>
                        <a:rPr lang="tr-TR" sz="1200">
                          <a:effectLst/>
                        </a:rPr>
                        <a:t>135</a:t>
                      </a:r>
                      <a:endParaRPr lang="tr-TR" sz="1100">
                        <a:effectLst/>
                        <a:latin typeface="Times New Roman"/>
                        <a:ea typeface="Times New Roman"/>
                      </a:endParaRPr>
                    </a:p>
                  </a:txBody>
                  <a:tcPr marL="68580" marR="68580" marT="68580" marB="68580"/>
                </a:tc>
                <a:tc>
                  <a:txBody>
                    <a:bodyPr/>
                    <a:lstStyle/>
                    <a:p>
                      <a:pPr algn="ctr">
                        <a:spcAft>
                          <a:spcPts val="600"/>
                        </a:spcAft>
                      </a:pPr>
                      <a:r>
                        <a:rPr lang="tr-TR" sz="1200">
                          <a:effectLst/>
                        </a:rPr>
                        <a:t>135</a:t>
                      </a:r>
                      <a:endParaRPr lang="tr-TR" sz="1100">
                        <a:effectLst/>
                        <a:latin typeface="Times New Roman"/>
                        <a:ea typeface="Times New Roman"/>
                      </a:endParaRPr>
                    </a:p>
                  </a:txBody>
                  <a:tcPr marL="68580" marR="68580" marT="68580" marB="68580"/>
                </a:tc>
              </a:tr>
              <a:tr h="206375">
                <a:tc>
                  <a:txBody>
                    <a:bodyPr/>
                    <a:lstStyle/>
                    <a:p>
                      <a:pPr>
                        <a:spcAft>
                          <a:spcPts val="600"/>
                        </a:spcAft>
                      </a:pPr>
                      <a:r>
                        <a:rPr lang="tr-TR" sz="1200">
                          <a:effectLst/>
                        </a:rPr>
                        <a:t>ANALİZ SONUCU UYGUN OLMAYAN        </a:t>
                      </a:r>
                      <a:endParaRPr lang="tr-TR" sz="1100">
                        <a:effectLst/>
                        <a:latin typeface="Times New Roman"/>
                        <a:ea typeface="Times New Roman"/>
                      </a:endParaRPr>
                    </a:p>
                  </a:txBody>
                  <a:tcPr marL="68580" marR="68580" marT="68580" marB="68580"/>
                </a:tc>
                <a:tc>
                  <a:txBody>
                    <a:bodyPr/>
                    <a:lstStyle/>
                    <a:p>
                      <a:pPr algn="just">
                        <a:spcAft>
                          <a:spcPts val="600"/>
                        </a:spcAft>
                      </a:pPr>
                      <a:r>
                        <a:rPr lang="tr-TR" sz="1200">
                          <a:effectLst/>
                        </a:rPr>
                        <a:t>36</a:t>
                      </a:r>
                      <a:endParaRPr lang="tr-TR" sz="1100">
                        <a:effectLst/>
                        <a:latin typeface="Times New Roman"/>
                        <a:ea typeface="Times New Roman"/>
                      </a:endParaRPr>
                    </a:p>
                  </a:txBody>
                  <a:tcPr marL="68580" marR="68580" marT="68580" marB="68580"/>
                </a:tc>
                <a:tc>
                  <a:txBody>
                    <a:bodyPr/>
                    <a:lstStyle/>
                    <a:p>
                      <a:pPr algn="ctr">
                        <a:spcAft>
                          <a:spcPts val="600"/>
                        </a:spcAft>
                      </a:pPr>
                      <a:r>
                        <a:rPr lang="tr-TR" sz="1200">
                          <a:effectLst/>
                        </a:rPr>
                        <a:t>36</a:t>
                      </a:r>
                      <a:endParaRPr lang="tr-TR" sz="1100">
                        <a:effectLst/>
                        <a:latin typeface="Times New Roman"/>
                        <a:ea typeface="Times New Roman"/>
                      </a:endParaRPr>
                    </a:p>
                  </a:txBody>
                  <a:tcPr marL="68580" marR="68580" marT="68580" marB="68580"/>
                </a:tc>
              </a:tr>
              <a:tr h="0">
                <a:tc>
                  <a:txBody>
                    <a:bodyPr/>
                    <a:lstStyle/>
                    <a:p>
                      <a:pPr algn="just">
                        <a:spcAft>
                          <a:spcPts val="600"/>
                        </a:spcAft>
                      </a:pPr>
                      <a:r>
                        <a:rPr lang="tr-TR" sz="1200">
                          <a:effectLst/>
                        </a:rPr>
                        <a:t>ANALİZ SONUCU GELMEYEN</a:t>
                      </a:r>
                      <a:endParaRPr lang="tr-TR" sz="1100">
                        <a:effectLst/>
                        <a:latin typeface="Times New Roman"/>
                        <a:ea typeface="Times New Roman"/>
                      </a:endParaRPr>
                    </a:p>
                  </a:txBody>
                  <a:tcPr marL="68580" marR="68580" marT="68580" marB="68580"/>
                </a:tc>
                <a:tc>
                  <a:txBody>
                    <a:bodyPr/>
                    <a:lstStyle/>
                    <a:p>
                      <a:pPr algn="just">
                        <a:spcAft>
                          <a:spcPts val="600"/>
                        </a:spcAft>
                      </a:pPr>
                      <a:r>
                        <a:rPr lang="tr-TR" sz="1200">
                          <a:effectLst/>
                        </a:rPr>
                        <a:t>-</a:t>
                      </a:r>
                      <a:endParaRPr lang="tr-TR" sz="1100">
                        <a:effectLst/>
                        <a:latin typeface="Times New Roman"/>
                        <a:ea typeface="Times New Roman"/>
                      </a:endParaRPr>
                    </a:p>
                  </a:txBody>
                  <a:tcPr marL="68580" marR="68580" marT="68580" marB="68580"/>
                </a:tc>
                <a:tc>
                  <a:txBody>
                    <a:bodyPr/>
                    <a:lstStyle/>
                    <a:p>
                      <a:pPr algn="ctr">
                        <a:spcAft>
                          <a:spcPts val="600"/>
                        </a:spcAft>
                      </a:pPr>
                      <a:r>
                        <a:rPr lang="tr-TR" sz="1200" dirty="0">
                          <a:effectLst/>
                        </a:rPr>
                        <a:t>-</a:t>
                      </a:r>
                      <a:endParaRPr lang="tr-TR" sz="1100" dirty="0">
                        <a:effectLst/>
                        <a:latin typeface="Times New Roman"/>
                        <a:ea typeface="Times New Roman"/>
                      </a:endParaRPr>
                    </a:p>
                  </a:txBody>
                  <a:tcPr marL="68580" marR="68580" marT="68580" marB="68580"/>
                </a:tc>
              </a:tr>
            </a:tbl>
          </a:graphicData>
        </a:graphic>
      </p:graphicFrame>
      <p:graphicFrame>
        <p:nvGraphicFramePr>
          <p:cNvPr id="6" name="Tablo 5"/>
          <p:cNvGraphicFramePr>
            <a:graphicFrameLocks noGrp="1"/>
          </p:cNvGraphicFramePr>
          <p:nvPr/>
        </p:nvGraphicFramePr>
        <p:xfrm>
          <a:off x="4795838" y="3213100"/>
          <a:ext cx="4239936" cy="2179320"/>
        </p:xfrm>
        <a:graphic>
          <a:graphicData uri="http://schemas.openxmlformats.org/drawingml/2006/table">
            <a:tbl>
              <a:tblPr>
                <a:tableStyleId>{5C22544A-7EE6-4342-B048-85BDC9FD1C3A}</a:tableStyleId>
              </a:tblPr>
              <a:tblGrid>
                <a:gridCol w="2942656"/>
                <a:gridCol w="525633"/>
                <a:gridCol w="771647"/>
              </a:tblGrid>
              <a:tr h="144780">
                <a:tc gridSpan="3">
                  <a:txBody>
                    <a:bodyPr/>
                    <a:lstStyle/>
                    <a:p>
                      <a:pPr algn="ctr"/>
                      <a:r>
                        <a:rPr lang="tr-TR" sz="1800" b="1" i="1" u="sng" kern="1200" dirty="0" smtClean="0">
                          <a:solidFill>
                            <a:schemeClr val="dk1"/>
                          </a:solidFill>
                          <a:effectLst/>
                          <a:latin typeface="+mn-lt"/>
                          <a:ea typeface="+mn-ea"/>
                          <a:cs typeface="+mn-cs"/>
                        </a:rPr>
                        <a:t>DENETİM İZLEME SU NUMUNELERİ</a:t>
                      </a:r>
                      <a:endParaRPr lang="tr-TR" sz="1800" kern="1200" dirty="0">
                        <a:solidFill>
                          <a:schemeClr val="dk1"/>
                        </a:solidFill>
                        <a:effectLst/>
                        <a:latin typeface="+mn-lt"/>
                        <a:ea typeface="+mn-ea"/>
                        <a:cs typeface="+mn-cs"/>
                      </a:endParaRPr>
                    </a:p>
                  </a:txBody>
                  <a:tcPr marL="68580" marR="68580" marT="0" marB="0"/>
                </a:tc>
                <a:tc hMerge="1">
                  <a:txBody>
                    <a:bodyPr/>
                    <a:lstStyle/>
                    <a:p>
                      <a:pPr algn="just">
                        <a:spcAft>
                          <a:spcPts val="600"/>
                        </a:spcAft>
                      </a:pPr>
                      <a:endParaRPr lang="tr-TR" sz="1100" dirty="0">
                        <a:effectLst/>
                        <a:latin typeface="Times New Roman"/>
                        <a:ea typeface="Times New Roman"/>
                      </a:endParaRPr>
                    </a:p>
                  </a:txBody>
                  <a:tcPr marL="68580" marR="68580" marT="0" marB="0"/>
                </a:tc>
                <a:tc hMerge="1">
                  <a:txBody>
                    <a:bodyPr/>
                    <a:lstStyle/>
                    <a:p>
                      <a:pPr algn="just">
                        <a:spcAft>
                          <a:spcPts val="600"/>
                        </a:spcAft>
                      </a:pPr>
                      <a:endParaRPr lang="tr-TR" sz="1100" dirty="0">
                        <a:effectLst/>
                        <a:latin typeface="Times New Roman"/>
                        <a:ea typeface="Times New Roman"/>
                      </a:endParaRPr>
                    </a:p>
                  </a:txBody>
                  <a:tcPr marL="68580" marR="68580" marT="0" marB="0"/>
                </a:tc>
              </a:tr>
              <a:tr h="144780">
                <a:tc>
                  <a:txBody>
                    <a:bodyPr/>
                    <a:lstStyle/>
                    <a:p>
                      <a:pPr indent="-66675">
                        <a:spcAft>
                          <a:spcPts val="600"/>
                        </a:spcAft>
                      </a:pPr>
                      <a:r>
                        <a:rPr lang="tr-TR" sz="1200" dirty="0">
                          <a:effectLst/>
                        </a:rPr>
                        <a:t>  İLÇE MERKEZİ , BELDE BELEDİYELER VE KÖYLER</a:t>
                      </a:r>
                      <a:endParaRPr lang="tr-TR" sz="1100" dirty="0">
                        <a:effectLst/>
                        <a:latin typeface="Times New Roman"/>
                        <a:ea typeface="Times New Roman"/>
                      </a:endParaRPr>
                    </a:p>
                  </a:txBody>
                  <a:tcPr marL="68580" marR="68580" marT="0" marB="0"/>
                </a:tc>
                <a:tc>
                  <a:txBody>
                    <a:bodyPr/>
                    <a:lstStyle/>
                    <a:p>
                      <a:pPr algn="just">
                        <a:spcAft>
                          <a:spcPts val="600"/>
                        </a:spcAft>
                      </a:pPr>
                      <a:r>
                        <a:rPr lang="tr-TR" sz="1200">
                          <a:effectLst/>
                        </a:rPr>
                        <a:t> </a:t>
                      </a:r>
                      <a:endParaRPr lang="tr-TR" sz="1100">
                        <a:effectLst/>
                        <a:latin typeface="Times New Roman"/>
                        <a:ea typeface="Times New Roman"/>
                      </a:endParaRPr>
                    </a:p>
                  </a:txBody>
                  <a:tcPr marL="68580" marR="68580" marT="0" marB="0"/>
                </a:tc>
                <a:tc>
                  <a:txBody>
                    <a:bodyPr/>
                    <a:lstStyle/>
                    <a:p>
                      <a:pPr algn="just">
                        <a:spcAft>
                          <a:spcPts val="600"/>
                        </a:spcAft>
                      </a:pPr>
                      <a:r>
                        <a:rPr lang="tr-TR" sz="1200" dirty="0">
                          <a:effectLst/>
                        </a:rPr>
                        <a:t>TOPLAM</a:t>
                      </a:r>
                      <a:endParaRPr lang="tr-TR" sz="1100" dirty="0">
                        <a:effectLst/>
                        <a:latin typeface="Times New Roman"/>
                        <a:ea typeface="Times New Roman"/>
                      </a:endParaRPr>
                    </a:p>
                  </a:txBody>
                  <a:tcPr marL="68580" marR="68580" marT="0" marB="0"/>
                </a:tc>
              </a:tr>
              <a:tr h="186055">
                <a:tc>
                  <a:txBody>
                    <a:bodyPr/>
                    <a:lstStyle/>
                    <a:p>
                      <a:pPr algn="just">
                        <a:spcAft>
                          <a:spcPts val="600"/>
                        </a:spcAft>
                      </a:pPr>
                      <a:r>
                        <a:rPr lang="tr-TR" sz="1200">
                          <a:effectLst/>
                        </a:rPr>
                        <a:t>ALINAN SU NUMUNE SAYISI              </a:t>
                      </a:r>
                      <a:endParaRPr lang="tr-TR" sz="1100">
                        <a:effectLst/>
                      </a:endParaRPr>
                    </a:p>
                    <a:p>
                      <a:pPr algn="just">
                        <a:spcAft>
                          <a:spcPts val="600"/>
                        </a:spcAft>
                      </a:pPr>
                      <a:r>
                        <a:rPr lang="tr-TR" sz="1200">
                          <a:effectLst/>
                        </a:rPr>
                        <a:t> </a:t>
                      </a:r>
                      <a:endParaRPr lang="tr-TR" sz="1100">
                        <a:effectLst/>
                        <a:latin typeface="Times New Roman"/>
                        <a:ea typeface="Times New Roman"/>
                      </a:endParaRPr>
                    </a:p>
                  </a:txBody>
                  <a:tcPr marL="68580" marR="68580" marT="68580" marB="68580"/>
                </a:tc>
                <a:tc>
                  <a:txBody>
                    <a:bodyPr/>
                    <a:lstStyle/>
                    <a:p>
                      <a:pPr algn="just">
                        <a:spcAft>
                          <a:spcPts val="600"/>
                        </a:spcAft>
                      </a:pPr>
                      <a:r>
                        <a:rPr lang="tr-TR" sz="1200">
                          <a:effectLst/>
                        </a:rPr>
                        <a:t>20</a:t>
                      </a:r>
                      <a:endParaRPr lang="tr-TR" sz="1100">
                        <a:effectLst/>
                        <a:latin typeface="Times New Roman"/>
                        <a:ea typeface="Times New Roman"/>
                      </a:endParaRPr>
                    </a:p>
                  </a:txBody>
                  <a:tcPr marL="68580" marR="68580" marT="68580" marB="68580"/>
                </a:tc>
                <a:tc>
                  <a:txBody>
                    <a:bodyPr/>
                    <a:lstStyle/>
                    <a:p>
                      <a:pPr algn="ctr">
                        <a:spcAft>
                          <a:spcPts val="600"/>
                        </a:spcAft>
                      </a:pPr>
                      <a:r>
                        <a:rPr lang="tr-TR" sz="1200">
                          <a:effectLst/>
                        </a:rPr>
                        <a:t>20</a:t>
                      </a:r>
                      <a:endParaRPr lang="tr-TR" sz="1100">
                        <a:effectLst/>
                        <a:latin typeface="Times New Roman"/>
                        <a:ea typeface="Times New Roman"/>
                      </a:endParaRPr>
                    </a:p>
                  </a:txBody>
                  <a:tcPr marL="68580" marR="68580" marT="68580" marB="68580"/>
                </a:tc>
              </a:tr>
              <a:tr h="173355">
                <a:tc>
                  <a:txBody>
                    <a:bodyPr/>
                    <a:lstStyle/>
                    <a:p>
                      <a:pPr algn="just">
                        <a:spcAft>
                          <a:spcPts val="600"/>
                        </a:spcAft>
                      </a:pPr>
                      <a:r>
                        <a:rPr lang="tr-TR" sz="1200">
                          <a:effectLst/>
                        </a:rPr>
                        <a:t>ANALİZ SONUCU UYGUN   OLAN                                            </a:t>
                      </a:r>
                      <a:endParaRPr lang="tr-TR" sz="1100">
                        <a:effectLst/>
                        <a:latin typeface="Times New Roman"/>
                        <a:ea typeface="Times New Roman"/>
                      </a:endParaRPr>
                    </a:p>
                  </a:txBody>
                  <a:tcPr marL="68580" marR="68580" marT="68580" marB="68580"/>
                </a:tc>
                <a:tc>
                  <a:txBody>
                    <a:bodyPr/>
                    <a:lstStyle/>
                    <a:p>
                      <a:pPr algn="just">
                        <a:spcAft>
                          <a:spcPts val="600"/>
                        </a:spcAft>
                      </a:pPr>
                      <a:r>
                        <a:rPr lang="tr-TR" sz="1200">
                          <a:effectLst/>
                        </a:rPr>
                        <a:t>16</a:t>
                      </a:r>
                      <a:endParaRPr lang="tr-TR" sz="1100">
                        <a:effectLst/>
                        <a:latin typeface="Times New Roman"/>
                        <a:ea typeface="Times New Roman"/>
                      </a:endParaRPr>
                    </a:p>
                  </a:txBody>
                  <a:tcPr marL="68580" marR="68580" marT="68580" marB="68580"/>
                </a:tc>
                <a:tc>
                  <a:txBody>
                    <a:bodyPr/>
                    <a:lstStyle/>
                    <a:p>
                      <a:pPr algn="ctr">
                        <a:spcAft>
                          <a:spcPts val="600"/>
                        </a:spcAft>
                      </a:pPr>
                      <a:r>
                        <a:rPr lang="tr-TR" sz="1200">
                          <a:effectLst/>
                        </a:rPr>
                        <a:t>16</a:t>
                      </a:r>
                      <a:endParaRPr lang="tr-TR" sz="1100">
                        <a:effectLst/>
                        <a:latin typeface="Times New Roman"/>
                        <a:ea typeface="Times New Roman"/>
                      </a:endParaRPr>
                    </a:p>
                  </a:txBody>
                  <a:tcPr marL="68580" marR="68580" marT="68580" marB="68580"/>
                </a:tc>
              </a:tr>
              <a:tr h="177165">
                <a:tc>
                  <a:txBody>
                    <a:bodyPr/>
                    <a:lstStyle/>
                    <a:p>
                      <a:pPr>
                        <a:spcAft>
                          <a:spcPts val="600"/>
                        </a:spcAft>
                      </a:pPr>
                      <a:r>
                        <a:rPr lang="tr-TR" sz="1200">
                          <a:effectLst/>
                        </a:rPr>
                        <a:t>ANALİZ SONUCU UYGUN OLMAYAN        </a:t>
                      </a:r>
                      <a:endParaRPr lang="tr-TR" sz="1100">
                        <a:effectLst/>
                        <a:latin typeface="Times New Roman"/>
                        <a:ea typeface="Times New Roman"/>
                      </a:endParaRPr>
                    </a:p>
                  </a:txBody>
                  <a:tcPr marL="68580" marR="68580" marT="68580" marB="68580"/>
                </a:tc>
                <a:tc>
                  <a:txBody>
                    <a:bodyPr/>
                    <a:lstStyle/>
                    <a:p>
                      <a:pPr algn="just">
                        <a:spcAft>
                          <a:spcPts val="600"/>
                        </a:spcAft>
                      </a:pPr>
                      <a:r>
                        <a:rPr lang="tr-TR" sz="1200">
                          <a:effectLst/>
                        </a:rPr>
                        <a:t>4</a:t>
                      </a:r>
                      <a:endParaRPr lang="tr-TR" sz="1100">
                        <a:effectLst/>
                        <a:latin typeface="Times New Roman"/>
                        <a:ea typeface="Times New Roman"/>
                      </a:endParaRPr>
                    </a:p>
                  </a:txBody>
                  <a:tcPr marL="68580" marR="68580" marT="68580" marB="68580"/>
                </a:tc>
                <a:tc>
                  <a:txBody>
                    <a:bodyPr/>
                    <a:lstStyle/>
                    <a:p>
                      <a:pPr algn="ctr">
                        <a:spcAft>
                          <a:spcPts val="600"/>
                        </a:spcAft>
                      </a:pPr>
                      <a:r>
                        <a:rPr lang="tr-TR" sz="1200">
                          <a:effectLst/>
                        </a:rPr>
                        <a:t>4</a:t>
                      </a:r>
                      <a:endParaRPr lang="tr-TR" sz="1100">
                        <a:effectLst/>
                        <a:latin typeface="Times New Roman"/>
                        <a:ea typeface="Times New Roman"/>
                      </a:endParaRPr>
                    </a:p>
                  </a:txBody>
                  <a:tcPr marL="68580" marR="68580" marT="68580" marB="68580"/>
                </a:tc>
              </a:tr>
              <a:tr h="0">
                <a:tc>
                  <a:txBody>
                    <a:bodyPr/>
                    <a:lstStyle/>
                    <a:p>
                      <a:pPr algn="just">
                        <a:spcAft>
                          <a:spcPts val="600"/>
                        </a:spcAft>
                      </a:pPr>
                      <a:r>
                        <a:rPr lang="tr-TR" sz="1200">
                          <a:effectLst/>
                        </a:rPr>
                        <a:t>ANALİZ SONUCU GELMEYEN</a:t>
                      </a:r>
                      <a:endParaRPr lang="tr-TR" sz="1100">
                        <a:effectLst/>
                        <a:latin typeface="Times New Roman"/>
                        <a:ea typeface="Times New Roman"/>
                      </a:endParaRPr>
                    </a:p>
                  </a:txBody>
                  <a:tcPr marL="68580" marR="68580" marT="68580" marB="68580"/>
                </a:tc>
                <a:tc>
                  <a:txBody>
                    <a:bodyPr/>
                    <a:lstStyle/>
                    <a:p>
                      <a:pPr algn="just">
                        <a:spcAft>
                          <a:spcPts val="600"/>
                        </a:spcAft>
                      </a:pPr>
                      <a:r>
                        <a:rPr lang="tr-TR" sz="1200">
                          <a:effectLst/>
                        </a:rPr>
                        <a:t>-</a:t>
                      </a:r>
                      <a:endParaRPr lang="tr-TR" sz="1100">
                        <a:effectLst/>
                        <a:latin typeface="Times New Roman"/>
                        <a:ea typeface="Times New Roman"/>
                      </a:endParaRPr>
                    </a:p>
                  </a:txBody>
                  <a:tcPr marL="68580" marR="68580" marT="68580" marB="68580"/>
                </a:tc>
                <a:tc>
                  <a:txBody>
                    <a:bodyPr/>
                    <a:lstStyle/>
                    <a:p>
                      <a:pPr algn="ctr">
                        <a:spcAft>
                          <a:spcPts val="600"/>
                        </a:spcAft>
                      </a:pPr>
                      <a:r>
                        <a:rPr lang="tr-TR" sz="1200" dirty="0">
                          <a:effectLst/>
                        </a:rPr>
                        <a:t>-</a:t>
                      </a:r>
                      <a:endParaRPr lang="tr-TR" sz="1100" dirty="0">
                        <a:effectLst/>
                        <a:latin typeface="Times New Roman"/>
                        <a:ea typeface="Times New Roman"/>
                      </a:endParaRPr>
                    </a:p>
                  </a:txBody>
                  <a:tcPr marL="68580" marR="68580" marT="68580" marB="6858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1680</Words>
  <Application>Microsoft Office PowerPoint</Application>
  <PresentationFormat>Ekran Gösterisi (4:3)</PresentationFormat>
  <Paragraphs>1211</Paragraphs>
  <Slides>35</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35</vt:i4>
      </vt:variant>
    </vt:vector>
  </HeadingPairs>
  <TitlesOfParts>
    <vt:vector size="41" baseType="lpstr">
      <vt:lpstr>MS Mincho</vt:lpstr>
      <vt:lpstr>Arial</vt:lpstr>
      <vt:lpstr>Calibri</vt:lpstr>
      <vt:lpstr>Times New Roman</vt:lpstr>
      <vt:lpstr>Ofis Teması</vt:lpstr>
      <vt:lpstr>Çalışma Sayfası</vt:lpstr>
      <vt:lpstr>PowerPoint Sunusu</vt:lpstr>
      <vt:lpstr>İLÇENİN TARİHÇESİ</vt:lpstr>
      <vt:lpstr>COĞRAFİ ve İDARİ YAPISI</vt:lpstr>
      <vt:lpstr>SOSYAL DURUMU</vt:lpstr>
      <vt:lpstr>SOSYAL DURUMU</vt:lpstr>
      <vt:lpstr>SAĞLIK HİZMETLERİ</vt:lpstr>
      <vt:lpstr>PowerPoint Sunusu</vt:lpstr>
      <vt:lpstr>SAĞLIK HİZMETLERİ</vt:lpstr>
      <vt:lpstr>SAĞLIK HİZMETLERİ</vt:lpstr>
      <vt:lpstr>İLÇE MÜFTÜLÜĞÜ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ASAYİŞ DURUMU</vt:lpstr>
      <vt:lpstr>ASAYİŞ DURUMU</vt:lpstr>
      <vt:lpstr>ASAYİŞ DURUMU</vt:lpstr>
      <vt:lpstr>PowerPoint Sunusu</vt:lpstr>
      <vt:lpstr>PowerPoint Sunusu</vt:lpstr>
      <vt:lpstr>PowerPoint Sunusu</vt:lpstr>
      <vt:lpstr>SOSYAL ÇALIŞMALAR </vt:lpstr>
      <vt:lpstr>PowerPoint Sunusu</vt:lpstr>
      <vt:lpstr>SOSYAL ÇALIŞMALAR </vt:lpstr>
      <vt:lpstr>PowerPoint Sunusu</vt:lpstr>
      <vt:lpstr>İHTİYAÇLAR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DİNAR KAYMAKAMLIĞI</dc:title>
  <dc:creator>User</dc:creator>
  <cp:lastModifiedBy>Sadık TÜRK</cp:lastModifiedBy>
  <cp:revision>64</cp:revision>
  <cp:lastPrinted>2016-07-12T14:09:14Z</cp:lastPrinted>
  <dcterms:created xsi:type="dcterms:W3CDTF">2014-09-08T05:53:01Z</dcterms:created>
  <dcterms:modified xsi:type="dcterms:W3CDTF">2016-08-22T08:02:47Z</dcterms:modified>
</cp:coreProperties>
</file>